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57" r:id="rId3"/>
    <p:sldId id="261" r:id="rId4"/>
    <p:sldId id="288" r:id="rId5"/>
    <p:sldId id="289" r:id="rId6"/>
    <p:sldId id="290" r:id="rId7"/>
    <p:sldId id="291" r:id="rId8"/>
    <p:sldId id="292" r:id="rId9"/>
    <p:sldId id="258" r:id="rId10"/>
    <p:sldId id="283" r:id="rId11"/>
    <p:sldId id="284" r:id="rId12"/>
    <p:sldId id="259"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62" r:id="rId26"/>
    <p:sldId id="275" r:id="rId27"/>
    <p:sldId id="276" r:id="rId28"/>
    <p:sldId id="277" r:id="rId29"/>
    <p:sldId id="278" r:id="rId30"/>
    <p:sldId id="279" r:id="rId31"/>
    <p:sldId id="280" r:id="rId32"/>
    <p:sldId id="281" r:id="rId33"/>
    <p:sldId id="282" r:id="rId34"/>
    <p:sldId id="285" r:id="rId35"/>
    <p:sldId id="286" r:id="rId36"/>
    <p:sldId id="287" r:id="rId37"/>
    <p:sldId id="293" r:id="rId38"/>
    <p:sldId id="294" r:id="rId39"/>
    <p:sldId id="295" r:id="rId40"/>
    <p:sldId id="296" r:id="rId41"/>
    <p:sldId id="29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90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3366412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032F0D-2DE6-449C-A55C-FF1641B5C214}"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5220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1629166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6950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2661041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1689807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506978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3471976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365340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379743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268081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032F0D-2DE6-449C-A55C-FF1641B5C214}"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1936938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32F0D-2DE6-449C-A55C-FF1641B5C214}" type="datetimeFigureOut">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273856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378098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349172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5032F0D-2DE6-449C-A55C-FF1641B5C214}" type="datetimeFigureOut">
              <a:rPr lang="en-US" smtClean="0"/>
              <a:t>2/27/2022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480221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032F0D-2DE6-449C-A55C-FF1641B5C214}"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048FF-218B-44B3-A142-E90ACF39EFE9}" type="slidenum">
              <a:rPr lang="en-US" smtClean="0"/>
              <a:t>‹#›</a:t>
            </a:fld>
            <a:endParaRPr lang="en-US"/>
          </a:p>
        </p:txBody>
      </p:sp>
    </p:spTree>
    <p:extLst>
      <p:ext uri="{BB962C8B-B14F-4D97-AF65-F5344CB8AC3E}">
        <p14:creationId xmlns:p14="http://schemas.microsoft.com/office/powerpoint/2010/main" val="326161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5032F0D-2DE6-449C-A55C-FF1641B5C214}" type="datetimeFigureOut">
              <a:rPr lang="en-US" smtClean="0"/>
              <a:t>2/27/2022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4048FF-218B-44B3-A142-E90ACF39EFE9}" type="slidenum">
              <a:rPr lang="en-US" smtClean="0"/>
              <a:t>‹#›</a:t>
            </a:fld>
            <a:endParaRPr lang="en-US"/>
          </a:p>
        </p:txBody>
      </p:sp>
    </p:spTree>
    <p:extLst>
      <p:ext uri="{BB962C8B-B14F-4D97-AF65-F5344CB8AC3E}">
        <p14:creationId xmlns:p14="http://schemas.microsoft.com/office/powerpoint/2010/main" val="28773863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url?sa=t&amp;source=web&amp;rct=j&amp;url=https://subjectguides.york.ac.uk/it-essentials/office&amp;ved=2ahUKEwjp67DroaD2AhU5SfEDHeNtBbEQFnoECD8QBQ&amp;usg=AOvVaw2ydRt_bPLbp_a29S6gMqiT" TargetMode="External"/><Relationship Id="rId2" Type="http://schemas.openxmlformats.org/officeDocument/2006/relationships/hyperlink" Target="https://www.google.com/amp/s/www.excelhelp.com/the-history-of-microsoft-excel/%3Famp" TargetMode="External"/><Relationship Id="rId1" Type="http://schemas.openxmlformats.org/officeDocument/2006/relationships/slideLayout" Target="../slideLayouts/slideLayout2.xml"/><Relationship Id="rId6" Type="http://schemas.openxmlformats.org/officeDocument/2006/relationships/hyperlink" Target="https://byjus.com/govt-exams/ms-excel-basics/" TargetMode="External"/><Relationship Id="rId5" Type="http://schemas.openxmlformats.org/officeDocument/2006/relationships/hyperlink" Target="https://www.ibm.com/docs/en/zos-basic-skills?topic=zos-what-is-database-management-system" TargetMode="External"/><Relationship Id="rId4" Type="http://schemas.openxmlformats.org/officeDocument/2006/relationships/hyperlink" Target="https://synergetics1.wordpress.com/2016/12/08/what-are-the-advantages-and-disadvantages-of-microsoft-office-36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4A7F-8B5B-4F23-AA26-B1C6BFF7AE58}"/>
              </a:ext>
            </a:extLst>
          </p:cNvPr>
          <p:cNvSpPr>
            <a:spLocks noGrp="1"/>
          </p:cNvSpPr>
          <p:nvPr>
            <p:ph type="title"/>
          </p:nvPr>
        </p:nvSpPr>
        <p:spPr>
          <a:xfrm>
            <a:off x="1103312" y="452718"/>
            <a:ext cx="8947522" cy="1024390"/>
          </a:xfrm>
        </p:spPr>
        <p:txBody>
          <a:bodyPr/>
          <a:lstStyle/>
          <a:p>
            <a:pPr algn="ctr"/>
            <a:r>
              <a:rPr lang="en-US" sz="4800" dirty="0"/>
              <a:t>Microsoft Office</a:t>
            </a:r>
          </a:p>
        </p:txBody>
      </p:sp>
      <p:sp>
        <p:nvSpPr>
          <p:cNvPr id="3" name="Text Placeholder 2">
            <a:extLst>
              <a:ext uri="{FF2B5EF4-FFF2-40B4-BE49-F238E27FC236}">
                <a16:creationId xmlns:a16="http://schemas.microsoft.com/office/drawing/2014/main" id="{4F1B36E0-7C71-4D88-ABF0-6946B8CF7999}"/>
              </a:ext>
            </a:extLst>
          </p:cNvPr>
          <p:cNvSpPr>
            <a:spLocks noGrp="1"/>
          </p:cNvSpPr>
          <p:nvPr>
            <p:ph type="body" idx="1"/>
          </p:nvPr>
        </p:nvSpPr>
        <p:spPr>
          <a:xfrm>
            <a:off x="6856999" y="1477108"/>
            <a:ext cx="4396338" cy="576262"/>
          </a:xfrm>
        </p:spPr>
        <p:txBody>
          <a:bodyPr/>
          <a:lstStyle/>
          <a:p>
            <a:r>
              <a:rPr lang="en-US" sz="4000" dirty="0">
                <a:solidFill>
                  <a:schemeClr val="tx1"/>
                </a:solidFill>
              </a:rPr>
              <a:t>Prepared by:</a:t>
            </a:r>
          </a:p>
        </p:txBody>
      </p:sp>
      <p:sp>
        <p:nvSpPr>
          <p:cNvPr id="4" name="Content Placeholder 3">
            <a:extLst>
              <a:ext uri="{FF2B5EF4-FFF2-40B4-BE49-F238E27FC236}">
                <a16:creationId xmlns:a16="http://schemas.microsoft.com/office/drawing/2014/main" id="{D85CC9B2-0FB6-46BB-B267-E08B3B97066A}"/>
              </a:ext>
            </a:extLst>
          </p:cNvPr>
          <p:cNvSpPr>
            <a:spLocks noGrp="1"/>
          </p:cNvSpPr>
          <p:nvPr>
            <p:ph sz="half" idx="2"/>
          </p:nvPr>
        </p:nvSpPr>
        <p:spPr>
          <a:xfrm>
            <a:off x="6856999" y="2250831"/>
            <a:ext cx="4396339" cy="4101975"/>
          </a:xfrm>
        </p:spPr>
        <p:txBody>
          <a:bodyPr>
            <a:normAutofit/>
          </a:bodyPr>
          <a:lstStyle/>
          <a:p>
            <a:r>
              <a:rPr lang="en-US" sz="2400" dirty="0"/>
              <a:t>Alan Najat</a:t>
            </a:r>
          </a:p>
          <a:p>
            <a:r>
              <a:rPr lang="en-US" sz="2400" dirty="0"/>
              <a:t>Dana </a:t>
            </a:r>
            <a:r>
              <a:rPr lang="en-US" sz="2400" dirty="0" err="1"/>
              <a:t>Zeadin</a:t>
            </a:r>
            <a:endParaRPr lang="en-US" sz="2400" dirty="0"/>
          </a:p>
          <a:p>
            <a:r>
              <a:rPr lang="en-US" sz="2400" dirty="0" err="1"/>
              <a:t>Abdulmuamin</a:t>
            </a:r>
            <a:endParaRPr lang="en-US" sz="2400" dirty="0"/>
          </a:p>
          <a:p>
            <a:r>
              <a:rPr lang="en-US" sz="2400" dirty="0"/>
              <a:t>Abdulrahman </a:t>
            </a:r>
          </a:p>
          <a:p>
            <a:r>
              <a:rPr lang="en-US" sz="2400" dirty="0"/>
              <a:t>Mohammed </a:t>
            </a:r>
          </a:p>
          <a:p>
            <a:pPr marL="0" indent="0">
              <a:buNone/>
            </a:pPr>
            <a:r>
              <a:rPr lang="en-US" sz="2800" dirty="0"/>
              <a:t>Supervised by:</a:t>
            </a:r>
          </a:p>
          <a:p>
            <a:pPr marL="0" indent="0">
              <a:buNone/>
            </a:pPr>
            <a:r>
              <a:rPr lang="en-US" sz="2800" dirty="0" err="1"/>
              <a:t>Sozan</a:t>
            </a:r>
            <a:r>
              <a:rPr lang="en-US" sz="2800" dirty="0"/>
              <a:t> Zaher</a:t>
            </a:r>
          </a:p>
          <a:p>
            <a:pPr marL="0" indent="0">
              <a:buNone/>
            </a:pPr>
            <a:endParaRPr lang="en-US" sz="2800" dirty="0"/>
          </a:p>
        </p:txBody>
      </p:sp>
      <p:sp>
        <p:nvSpPr>
          <p:cNvPr id="5" name="Text Placeholder 4">
            <a:extLst>
              <a:ext uri="{FF2B5EF4-FFF2-40B4-BE49-F238E27FC236}">
                <a16:creationId xmlns:a16="http://schemas.microsoft.com/office/drawing/2014/main" id="{D8DF585B-0D05-42F5-AB90-247BEF158C69}"/>
              </a:ext>
            </a:extLst>
          </p:cNvPr>
          <p:cNvSpPr>
            <a:spLocks noGrp="1"/>
          </p:cNvSpPr>
          <p:nvPr>
            <p:ph type="body" sz="quarter" idx="3"/>
          </p:nvPr>
        </p:nvSpPr>
        <p:spPr>
          <a:xfrm>
            <a:off x="938662" y="4400595"/>
            <a:ext cx="4396339" cy="1400907"/>
          </a:xfrm>
        </p:spPr>
        <p:txBody>
          <a:bodyPr/>
          <a:lstStyle/>
          <a:p>
            <a:r>
              <a:rPr lang="en-US" sz="3200" dirty="0" err="1">
                <a:solidFill>
                  <a:schemeClr val="tx1"/>
                </a:solidFill>
              </a:rPr>
              <a:t>Salahadin</a:t>
            </a:r>
            <a:r>
              <a:rPr lang="en-US" sz="3200" dirty="0">
                <a:solidFill>
                  <a:schemeClr val="tx1"/>
                </a:solidFill>
              </a:rPr>
              <a:t> University</a:t>
            </a:r>
          </a:p>
          <a:p>
            <a:r>
              <a:rPr lang="en-US" sz="3200" dirty="0">
                <a:solidFill>
                  <a:schemeClr val="tx1"/>
                </a:solidFill>
              </a:rPr>
              <a:t>Coleg of since</a:t>
            </a:r>
          </a:p>
        </p:txBody>
      </p:sp>
      <p:pic>
        <p:nvPicPr>
          <p:cNvPr id="8" name="Content Placeholder 7">
            <a:extLst>
              <a:ext uri="{FF2B5EF4-FFF2-40B4-BE49-F238E27FC236}">
                <a16:creationId xmlns:a16="http://schemas.microsoft.com/office/drawing/2014/main" id="{CF8BB800-92AB-4981-9C8C-A8CB38A09676}"/>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322362" y="1364491"/>
            <a:ext cx="2937327" cy="2937327"/>
          </a:xfrm>
        </p:spPr>
      </p:pic>
    </p:spTree>
    <p:extLst>
      <p:ext uri="{BB962C8B-B14F-4D97-AF65-F5344CB8AC3E}">
        <p14:creationId xmlns:p14="http://schemas.microsoft.com/office/powerpoint/2010/main" val="150591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002060"/>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37BC-8195-40DB-8903-A998F895F23F}"/>
              </a:ext>
            </a:extLst>
          </p:cNvPr>
          <p:cNvSpPr>
            <a:spLocks noGrp="1"/>
          </p:cNvSpPr>
          <p:nvPr>
            <p:ph type="title"/>
          </p:nvPr>
        </p:nvSpPr>
        <p:spPr>
          <a:xfrm>
            <a:off x="1103312" y="452718"/>
            <a:ext cx="8947522" cy="940653"/>
          </a:xfrm>
        </p:spPr>
        <p:txBody>
          <a:bodyPr/>
          <a:lstStyle/>
          <a:p>
            <a:pPr algn="ctr"/>
            <a:r>
              <a:rPr lang="en-US" sz="4400" dirty="0"/>
              <a:t>Introduction of </a:t>
            </a:r>
            <a:r>
              <a:rPr lang="en-US" sz="4400" dirty="0" err="1"/>
              <a:t>microsoft</a:t>
            </a:r>
            <a:r>
              <a:rPr lang="en-US" sz="4400" dirty="0"/>
              <a:t> word</a:t>
            </a:r>
          </a:p>
        </p:txBody>
      </p:sp>
      <p:sp>
        <p:nvSpPr>
          <p:cNvPr id="3" name="Content Placeholder 2">
            <a:extLst>
              <a:ext uri="{FF2B5EF4-FFF2-40B4-BE49-F238E27FC236}">
                <a16:creationId xmlns:a16="http://schemas.microsoft.com/office/drawing/2014/main" id="{7A1C78F3-1E4A-493B-80B7-1EFA65EF108D}"/>
              </a:ext>
            </a:extLst>
          </p:cNvPr>
          <p:cNvSpPr>
            <a:spLocks noGrp="1"/>
          </p:cNvSpPr>
          <p:nvPr>
            <p:ph idx="1"/>
          </p:nvPr>
        </p:nvSpPr>
        <p:spPr>
          <a:xfrm>
            <a:off x="1102332" y="1393372"/>
            <a:ext cx="8947522" cy="4855028"/>
          </a:xfrm>
        </p:spPr>
        <p:txBody>
          <a:bodyPr>
            <a:normAutofit/>
          </a:bodyPr>
          <a:lstStyle/>
          <a:p>
            <a:pPr marL="0" indent="0">
              <a:buNone/>
            </a:pPr>
            <a:r>
              <a:rPr lang="en-US" sz="2400" dirty="0"/>
              <a:t>Microsoft word is a word processor software developed by Microsoft in 1983. It is the most commonly used word processor software. It is used to create professional quality documents, letters, reports, resumes, </a:t>
            </a:r>
            <a:r>
              <a:rPr lang="en-US" sz="2400" dirty="0" err="1"/>
              <a:t>etc</a:t>
            </a:r>
            <a:r>
              <a:rPr lang="en-US" sz="2400" dirty="0"/>
              <a:t> and also allows you to edit or modify your new or existing document. The file saved in </a:t>
            </a:r>
            <a:r>
              <a:rPr lang="en-US" sz="2400" dirty="0" err="1"/>
              <a:t>Ms</a:t>
            </a:r>
            <a:r>
              <a:rPr lang="en-US" sz="2400" dirty="0"/>
              <a:t> Word has .docx extension. It is a component of the Microsoft Office suite, but you can buy it separately and is available for both Windows and macOS. The latest version of </a:t>
            </a:r>
            <a:r>
              <a:rPr lang="en-US" sz="2400" dirty="0" err="1"/>
              <a:t>Ms</a:t>
            </a:r>
            <a:r>
              <a:rPr lang="en-US" sz="2400" dirty="0"/>
              <a:t> Word is 2019. In this article we will learn the features of </a:t>
            </a:r>
            <a:r>
              <a:rPr lang="en-US" sz="2400" dirty="0" err="1"/>
              <a:t>Ms</a:t>
            </a:r>
            <a:r>
              <a:rPr lang="en-US" sz="2400" dirty="0"/>
              <a:t> Word, but first we learn how to open </a:t>
            </a:r>
            <a:r>
              <a:rPr lang="en-US" sz="2400" dirty="0" err="1"/>
              <a:t>Ms</a:t>
            </a:r>
            <a:r>
              <a:rPr lang="en-US" sz="2400" dirty="0"/>
              <a:t> Word</a:t>
            </a:r>
            <a:r>
              <a:rPr lang="en-US" sz="2400" dirty="0">
                <a:latin typeface="Algerian" panose="04020705040A02060702" pitchFamily="82" charset="0"/>
              </a:rPr>
              <a:t>?</a:t>
            </a:r>
            <a:endParaRPr lang="en-US" sz="2400" dirty="0"/>
          </a:p>
        </p:txBody>
      </p:sp>
    </p:spTree>
    <p:extLst>
      <p:ext uri="{BB962C8B-B14F-4D97-AF65-F5344CB8AC3E}">
        <p14:creationId xmlns:p14="http://schemas.microsoft.com/office/powerpoint/2010/main" val="292636759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002060"/>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37BC-8195-40DB-8903-A998F895F23F}"/>
              </a:ext>
            </a:extLst>
          </p:cNvPr>
          <p:cNvSpPr>
            <a:spLocks noGrp="1"/>
          </p:cNvSpPr>
          <p:nvPr>
            <p:ph type="title"/>
          </p:nvPr>
        </p:nvSpPr>
        <p:spPr>
          <a:xfrm>
            <a:off x="1103312" y="452718"/>
            <a:ext cx="8947522" cy="940653"/>
          </a:xfrm>
        </p:spPr>
        <p:txBody>
          <a:bodyPr/>
          <a:lstStyle/>
          <a:p>
            <a:pPr algn="ctr"/>
            <a:r>
              <a:rPr lang="en-US" sz="5400" dirty="0"/>
              <a:t>What is </a:t>
            </a:r>
            <a:r>
              <a:rPr lang="en-US" sz="5400" dirty="0" err="1"/>
              <a:t>microsoft</a:t>
            </a:r>
            <a:r>
              <a:rPr lang="en-US" sz="5400" dirty="0"/>
              <a:t> word</a:t>
            </a:r>
          </a:p>
        </p:txBody>
      </p:sp>
      <p:sp>
        <p:nvSpPr>
          <p:cNvPr id="3" name="Content Placeholder 2">
            <a:extLst>
              <a:ext uri="{FF2B5EF4-FFF2-40B4-BE49-F238E27FC236}">
                <a16:creationId xmlns:a16="http://schemas.microsoft.com/office/drawing/2014/main" id="{7A1C78F3-1E4A-493B-80B7-1EFA65EF108D}"/>
              </a:ext>
            </a:extLst>
          </p:cNvPr>
          <p:cNvSpPr>
            <a:spLocks noGrp="1"/>
          </p:cNvSpPr>
          <p:nvPr>
            <p:ph idx="1"/>
          </p:nvPr>
        </p:nvSpPr>
        <p:spPr>
          <a:xfrm>
            <a:off x="1102332" y="1393372"/>
            <a:ext cx="8947522" cy="4855028"/>
          </a:xfrm>
        </p:spPr>
        <p:txBody>
          <a:bodyPr/>
          <a:lstStyle/>
          <a:p>
            <a:pPr marL="0" indent="0">
              <a:buNone/>
            </a:pPr>
            <a:r>
              <a:rPr lang="en-US" sz="2800" dirty="0"/>
              <a:t>You may be wondering: what type of program is Microsoft Word? A good definition is that it's a word processor. That's an application you use to “process”— format, manipulate, save, print, share — a text-based document.</a:t>
            </a:r>
          </a:p>
          <a:p>
            <a:pPr marL="0" indent="0">
              <a:buNone/>
            </a:pPr>
            <a:endParaRPr lang="en-US" dirty="0"/>
          </a:p>
          <a:p>
            <a:pPr marL="0" indent="0">
              <a:buNone/>
            </a:pPr>
            <a:r>
              <a:rPr lang="en-US" sz="2800" dirty="0"/>
              <a:t>Microsoft Word is arguably the most popular word processor on the planet. That’s because it’s part of Microsoft’s Office Suite, which is installed in 1 billion devices in the world (according to </a:t>
            </a:r>
            <a:r>
              <a:rPr lang="en-US" sz="2800" dirty="0" err="1"/>
              <a:t>groovyPost</a:t>
            </a:r>
            <a:r>
              <a:rPr lang="en-US" sz="2800" dirty="0"/>
              <a:t>).</a:t>
            </a:r>
          </a:p>
        </p:txBody>
      </p:sp>
    </p:spTree>
    <p:extLst>
      <p:ext uri="{BB962C8B-B14F-4D97-AF65-F5344CB8AC3E}">
        <p14:creationId xmlns:p14="http://schemas.microsoft.com/office/powerpoint/2010/main" val="297364769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3F9-6149-4398-B481-235B48AD6B7A}"/>
              </a:ext>
            </a:extLst>
          </p:cNvPr>
          <p:cNvSpPr>
            <a:spLocks noGrp="1"/>
          </p:cNvSpPr>
          <p:nvPr>
            <p:ph type="title"/>
          </p:nvPr>
        </p:nvSpPr>
        <p:spPr/>
        <p:txBody>
          <a:bodyPr/>
          <a:lstStyle/>
          <a:p>
            <a:pPr algn="ctr"/>
            <a:r>
              <a:rPr lang="en-US" dirty="0" err="1"/>
              <a:t>Powerpoint</a:t>
            </a:r>
            <a:endParaRPr lang="en-US" dirty="0"/>
          </a:p>
        </p:txBody>
      </p:sp>
      <p:pic>
        <p:nvPicPr>
          <p:cNvPr id="5" name="Content Placeholder 4">
            <a:extLst>
              <a:ext uri="{FF2B5EF4-FFF2-40B4-BE49-F238E27FC236}">
                <a16:creationId xmlns:a16="http://schemas.microsoft.com/office/drawing/2014/main" id="{7F52599F-9DF6-41F8-B9E2-956F0EDB746F}"/>
              </a:ext>
            </a:extLst>
          </p:cNvPr>
          <p:cNvPicPr>
            <a:picLocks noGrp="1" noChangeAspect="1"/>
          </p:cNvPicPr>
          <p:nvPr>
            <p:ph idx="1"/>
          </p:nvPr>
        </p:nvPicPr>
        <p:blipFill>
          <a:blip r:embed="rId2"/>
          <a:stretch>
            <a:fillRect/>
          </a:stretch>
        </p:blipFill>
        <p:spPr>
          <a:xfrm>
            <a:off x="2551814" y="1970050"/>
            <a:ext cx="5280860" cy="4887950"/>
          </a:xfrm>
        </p:spPr>
      </p:pic>
    </p:spTree>
    <p:extLst>
      <p:ext uri="{BB962C8B-B14F-4D97-AF65-F5344CB8AC3E}">
        <p14:creationId xmlns:p14="http://schemas.microsoft.com/office/powerpoint/2010/main" val="27562003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A07AA6B-DFF2-423F-A86F-AA167BB4ABA0}"/>
              </a:ext>
            </a:extLst>
          </p:cNvPr>
          <p:cNvSpPr>
            <a:spLocks noGrp="1"/>
          </p:cNvSpPr>
          <p:nvPr>
            <p:ph type="title"/>
          </p:nvPr>
        </p:nvSpPr>
        <p:spPr>
          <a:xfrm>
            <a:off x="1154953" y="1252026"/>
            <a:ext cx="3401064" cy="998806"/>
          </a:xfrm>
        </p:spPr>
        <p:txBody>
          <a:bodyPr/>
          <a:lstStyle/>
          <a:p>
            <a:r>
              <a:rPr lang="en-US" sz="3200" dirty="0"/>
              <a:t>Create a new presentation</a:t>
            </a:r>
            <a:endParaRPr lang="en-US" sz="4800" dirty="0"/>
          </a:p>
        </p:txBody>
      </p:sp>
      <p:pic>
        <p:nvPicPr>
          <p:cNvPr id="21" name="Content Placeholder 20">
            <a:extLst>
              <a:ext uri="{FF2B5EF4-FFF2-40B4-BE49-F238E27FC236}">
                <a16:creationId xmlns:a16="http://schemas.microsoft.com/office/drawing/2014/main" id="{EA0D212E-D212-4689-B1B5-F193C77BBB16}"/>
              </a:ext>
            </a:extLst>
          </p:cNvPr>
          <p:cNvPicPr>
            <a:picLocks noGrp="1" noChangeAspect="1"/>
          </p:cNvPicPr>
          <p:nvPr>
            <p:ph idx="1"/>
          </p:nvPr>
        </p:nvPicPr>
        <p:blipFill>
          <a:blip r:embed="rId2"/>
          <a:stretch>
            <a:fillRect/>
          </a:stretch>
        </p:blipFill>
        <p:spPr>
          <a:xfrm>
            <a:off x="4651716" y="1252026"/>
            <a:ext cx="6911159" cy="4403186"/>
          </a:xfrm>
        </p:spPr>
      </p:pic>
      <p:sp>
        <p:nvSpPr>
          <p:cNvPr id="19" name="Text Placeholder 18">
            <a:extLst>
              <a:ext uri="{FF2B5EF4-FFF2-40B4-BE49-F238E27FC236}">
                <a16:creationId xmlns:a16="http://schemas.microsoft.com/office/drawing/2014/main" id="{B3A1F3AE-EF0D-4115-9C15-8AE83F27FB51}"/>
              </a:ext>
            </a:extLst>
          </p:cNvPr>
          <p:cNvSpPr>
            <a:spLocks noGrp="1"/>
          </p:cNvSpPr>
          <p:nvPr>
            <p:ph type="body" sz="half" idx="2"/>
          </p:nvPr>
        </p:nvSpPr>
        <p:spPr>
          <a:xfrm>
            <a:off x="872197" y="2630658"/>
            <a:ext cx="3683819" cy="3394221"/>
          </a:xfrm>
        </p:spPr>
        <p:txBody>
          <a:bodyPr>
            <a:normAutofit/>
          </a:bodyPr>
          <a:lstStyle/>
          <a:p>
            <a:r>
              <a:rPr lang="en-US" sz="2400" dirty="0"/>
              <a:t> 1. Open PowerPoint.</a:t>
            </a:r>
          </a:p>
          <a:p>
            <a:r>
              <a:rPr lang="en-US" sz="2400" dirty="0"/>
              <a:t> 2. Select Blank presentation, or select one of the themes.</a:t>
            </a:r>
          </a:p>
          <a:p>
            <a:r>
              <a:rPr lang="en-US" sz="2400" dirty="0"/>
              <a:t> 3. Select More themes to view the gallery and search for more.</a:t>
            </a:r>
          </a:p>
        </p:txBody>
      </p:sp>
    </p:spTree>
    <p:extLst>
      <p:ext uri="{BB962C8B-B14F-4D97-AF65-F5344CB8AC3E}">
        <p14:creationId xmlns:p14="http://schemas.microsoft.com/office/powerpoint/2010/main" val="422713188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A07AA6B-DFF2-423F-A86F-AA167BB4ABA0}"/>
              </a:ext>
            </a:extLst>
          </p:cNvPr>
          <p:cNvSpPr>
            <a:spLocks noGrp="1"/>
          </p:cNvSpPr>
          <p:nvPr>
            <p:ph type="title"/>
          </p:nvPr>
        </p:nvSpPr>
        <p:spPr>
          <a:xfrm>
            <a:off x="872197" y="1252026"/>
            <a:ext cx="3683820" cy="998806"/>
          </a:xfrm>
        </p:spPr>
        <p:txBody>
          <a:bodyPr/>
          <a:lstStyle/>
          <a:p>
            <a:r>
              <a:rPr lang="en-US" sz="4800" dirty="0"/>
              <a:t>Add a slide</a:t>
            </a:r>
          </a:p>
        </p:txBody>
      </p:sp>
      <p:sp>
        <p:nvSpPr>
          <p:cNvPr id="19" name="Text Placeholder 18">
            <a:extLst>
              <a:ext uri="{FF2B5EF4-FFF2-40B4-BE49-F238E27FC236}">
                <a16:creationId xmlns:a16="http://schemas.microsoft.com/office/drawing/2014/main" id="{B3A1F3AE-EF0D-4115-9C15-8AE83F27FB51}"/>
              </a:ext>
            </a:extLst>
          </p:cNvPr>
          <p:cNvSpPr>
            <a:spLocks noGrp="1"/>
          </p:cNvSpPr>
          <p:nvPr>
            <p:ph type="body" sz="half" idx="2"/>
          </p:nvPr>
        </p:nvSpPr>
        <p:spPr>
          <a:xfrm>
            <a:off x="872197" y="2630658"/>
            <a:ext cx="3683819" cy="3394221"/>
          </a:xfrm>
        </p:spPr>
        <p:txBody>
          <a:bodyPr>
            <a:normAutofit/>
          </a:bodyPr>
          <a:lstStyle/>
          <a:p>
            <a:r>
              <a:rPr lang="en-US" sz="2400" dirty="0"/>
              <a:t>1. Select the slide you want your new slide to follow.</a:t>
            </a:r>
          </a:p>
          <a:p>
            <a:r>
              <a:rPr lang="en-US" sz="2400" dirty="0"/>
              <a:t> 2. Select Home &gt; New Slide.</a:t>
            </a:r>
          </a:p>
          <a:p>
            <a:r>
              <a:rPr lang="en-US" sz="2400" dirty="0"/>
              <a:t> 3. Select Layout and the you type want from the drop-</a:t>
            </a:r>
          </a:p>
        </p:txBody>
      </p:sp>
      <p:pic>
        <p:nvPicPr>
          <p:cNvPr id="5" name="Content Placeholder 4">
            <a:extLst>
              <a:ext uri="{FF2B5EF4-FFF2-40B4-BE49-F238E27FC236}">
                <a16:creationId xmlns:a16="http://schemas.microsoft.com/office/drawing/2014/main" id="{1D91B47C-44C6-43AE-8DA3-D262B7A43B77}"/>
              </a:ext>
            </a:extLst>
          </p:cNvPr>
          <p:cNvPicPr>
            <a:picLocks noGrp="1" noChangeAspect="1"/>
          </p:cNvPicPr>
          <p:nvPr>
            <p:ph idx="1"/>
          </p:nvPr>
        </p:nvPicPr>
        <p:blipFill>
          <a:blip r:embed="rId2"/>
          <a:stretch>
            <a:fillRect/>
          </a:stretch>
        </p:blipFill>
        <p:spPr>
          <a:xfrm>
            <a:off x="4556016" y="1519311"/>
            <a:ext cx="7162371" cy="4505567"/>
          </a:xfrm>
        </p:spPr>
      </p:pic>
    </p:spTree>
    <p:extLst>
      <p:ext uri="{BB962C8B-B14F-4D97-AF65-F5344CB8AC3E}">
        <p14:creationId xmlns:p14="http://schemas.microsoft.com/office/powerpoint/2010/main" val="120013920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A07AA6B-DFF2-423F-A86F-AA167BB4ABA0}"/>
              </a:ext>
            </a:extLst>
          </p:cNvPr>
          <p:cNvSpPr>
            <a:spLocks noGrp="1"/>
          </p:cNvSpPr>
          <p:nvPr>
            <p:ph type="title"/>
          </p:nvPr>
        </p:nvSpPr>
        <p:spPr>
          <a:xfrm>
            <a:off x="872197" y="1252026"/>
            <a:ext cx="3683820" cy="998806"/>
          </a:xfrm>
        </p:spPr>
        <p:txBody>
          <a:bodyPr/>
          <a:lstStyle/>
          <a:p>
            <a:r>
              <a:rPr lang="en-US" sz="4800" dirty="0"/>
              <a:t> save</a:t>
            </a:r>
          </a:p>
        </p:txBody>
      </p:sp>
      <p:sp>
        <p:nvSpPr>
          <p:cNvPr id="19" name="Text Placeholder 18">
            <a:extLst>
              <a:ext uri="{FF2B5EF4-FFF2-40B4-BE49-F238E27FC236}">
                <a16:creationId xmlns:a16="http://schemas.microsoft.com/office/drawing/2014/main" id="{B3A1F3AE-EF0D-4115-9C15-8AE83F27FB51}"/>
              </a:ext>
            </a:extLst>
          </p:cNvPr>
          <p:cNvSpPr>
            <a:spLocks noGrp="1"/>
          </p:cNvSpPr>
          <p:nvPr>
            <p:ph type="body" sz="half" idx="2"/>
          </p:nvPr>
        </p:nvSpPr>
        <p:spPr>
          <a:xfrm>
            <a:off x="872197" y="2630658"/>
            <a:ext cx="3683819" cy="3394221"/>
          </a:xfrm>
        </p:spPr>
        <p:txBody>
          <a:bodyPr>
            <a:normAutofit fontScale="85000" lnSpcReduction="20000"/>
          </a:bodyPr>
          <a:lstStyle/>
          <a:p>
            <a:r>
              <a:rPr lang="en-US" sz="2400" dirty="0"/>
              <a:t>When you save your files to the cloud, you can share and collaborate with others.</a:t>
            </a:r>
          </a:p>
          <a:p>
            <a:r>
              <a:rPr lang="en-US" sz="2400" dirty="0"/>
              <a:t> 1. Select File &gt; Save As.</a:t>
            </a:r>
          </a:p>
          <a:p>
            <a:r>
              <a:rPr lang="en-US" sz="2400" dirty="0"/>
              <a:t> 2. Select a OneDrive folder and name the file.</a:t>
            </a:r>
          </a:p>
          <a:p>
            <a:r>
              <a:rPr lang="en-US" sz="2400" dirty="0"/>
              <a:t>After you save once to OneDrive, AutoSave is enabled that saves your file automatically, every few seconds, as you work.</a:t>
            </a:r>
          </a:p>
        </p:txBody>
      </p:sp>
      <p:pic>
        <p:nvPicPr>
          <p:cNvPr id="6" name="Content Placeholder 5">
            <a:extLst>
              <a:ext uri="{FF2B5EF4-FFF2-40B4-BE49-F238E27FC236}">
                <a16:creationId xmlns:a16="http://schemas.microsoft.com/office/drawing/2014/main" id="{FA2CDDC4-AF0D-4AC5-BF8F-254EAAFBADDF}"/>
              </a:ext>
            </a:extLst>
          </p:cNvPr>
          <p:cNvPicPr>
            <a:picLocks noGrp="1" noChangeAspect="1"/>
          </p:cNvPicPr>
          <p:nvPr>
            <p:ph idx="1"/>
          </p:nvPr>
        </p:nvPicPr>
        <p:blipFill>
          <a:blip r:embed="rId2"/>
          <a:stretch>
            <a:fillRect/>
          </a:stretch>
        </p:blipFill>
        <p:spPr>
          <a:xfrm>
            <a:off x="4556016" y="1252026"/>
            <a:ext cx="6763787" cy="4772853"/>
          </a:xfrm>
        </p:spPr>
      </p:pic>
    </p:spTree>
    <p:extLst>
      <p:ext uri="{BB962C8B-B14F-4D97-AF65-F5344CB8AC3E}">
        <p14:creationId xmlns:p14="http://schemas.microsoft.com/office/powerpoint/2010/main" val="2516034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A07AA6B-DFF2-423F-A86F-AA167BB4ABA0}"/>
              </a:ext>
            </a:extLst>
          </p:cNvPr>
          <p:cNvSpPr>
            <a:spLocks noGrp="1"/>
          </p:cNvSpPr>
          <p:nvPr>
            <p:ph type="title"/>
          </p:nvPr>
        </p:nvSpPr>
        <p:spPr/>
        <p:txBody>
          <a:bodyPr/>
          <a:lstStyle/>
          <a:p>
            <a:r>
              <a:rPr lang="en-US" sz="4800" dirty="0"/>
              <a:t>Rename a presentation</a:t>
            </a:r>
          </a:p>
        </p:txBody>
      </p:sp>
      <p:pic>
        <p:nvPicPr>
          <p:cNvPr id="5" name="Content Placeholder 4">
            <a:extLst>
              <a:ext uri="{FF2B5EF4-FFF2-40B4-BE49-F238E27FC236}">
                <a16:creationId xmlns:a16="http://schemas.microsoft.com/office/drawing/2014/main" id="{AFB8E80E-1CFE-4F15-AA2F-B8C86A3EDA63}"/>
              </a:ext>
            </a:extLst>
          </p:cNvPr>
          <p:cNvPicPr>
            <a:picLocks noGrp="1" noChangeAspect="1"/>
          </p:cNvPicPr>
          <p:nvPr>
            <p:ph idx="1"/>
          </p:nvPr>
        </p:nvPicPr>
        <p:blipFill>
          <a:blip r:embed="rId2"/>
          <a:stretch>
            <a:fillRect/>
          </a:stretch>
        </p:blipFill>
        <p:spPr>
          <a:xfrm>
            <a:off x="3908425" y="1853249"/>
            <a:ext cx="6142409" cy="4171314"/>
          </a:xfrm>
        </p:spPr>
      </p:pic>
      <p:sp>
        <p:nvSpPr>
          <p:cNvPr id="19" name="Text Placeholder 18">
            <a:extLst>
              <a:ext uri="{FF2B5EF4-FFF2-40B4-BE49-F238E27FC236}">
                <a16:creationId xmlns:a16="http://schemas.microsoft.com/office/drawing/2014/main" id="{B3A1F3AE-EF0D-4115-9C15-8AE83F27FB51}"/>
              </a:ext>
            </a:extLst>
          </p:cNvPr>
          <p:cNvSpPr>
            <a:spLocks noGrp="1"/>
          </p:cNvSpPr>
          <p:nvPr>
            <p:ph type="body" sz="half" idx="4294967295"/>
          </p:nvPr>
        </p:nvSpPr>
        <p:spPr>
          <a:xfrm>
            <a:off x="0" y="1853248"/>
            <a:ext cx="3908425" cy="4171315"/>
          </a:xfrm>
        </p:spPr>
        <p:txBody>
          <a:bodyPr>
            <a:normAutofit/>
          </a:bodyPr>
          <a:lstStyle/>
          <a:p>
            <a:r>
              <a:rPr lang="en-US" sz="2400" dirty="0"/>
              <a:t> 1. Select the file name on the title bar.</a:t>
            </a:r>
          </a:p>
          <a:p>
            <a:r>
              <a:rPr lang="en-US" sz="2400" dirty="0"/>
              <a:t> 3. In the menu that appears you can rename the file, select a new location to move it to, or see the version history for the file.</a:t>
            </a:r>
          </a:p>
        </p:txBody>
      </p:sp>
    </p:spTree>
    <p:extLst>
      <p:ext uri="{BB962C8B-B14F-4D97-AF65-F5344CB8AC3E}">
        <p14:creationId xmlns:p14="http://schemas.microsoft.com/office/powerpoint/2010/main" val="88309640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4ACD2A5D-A2A3-4563-A05D-BD8A7F26D1A1}"/>
              </a:ext>
            </a:extLst>
          </p:cNvPr>
          <p:cNvSpPr>
            <a:spLocks noGrp="1"/>
          </p:cNvSpPr>
          <p:nvPr>
            <p:ph type="title"/>
          </p:nvPr>
        </p:nvSpPr>
        <p:spPr/>
        <p:txBody>
          <a:bodyPr/>
          <a:lstStyle/>
          <a:p>
            <a:r>
              <a:rPr lang="en-US" dirty="0"/>
              <a:t>How to Make a PowerPoint</a:t>
            </a:r>
            <a:br>
              <a:rPr lang="en-US" dirty="0"/>
            </a:br>
            <a:r>
              <a:rPr lang="en-US" dirty="0"/>
              <a:t>Presentation (Step-by-Step)</a:t>
            </a:r>
          </a:p>
        </p:txBody>
      </p:sp>
      <p:sp>
        <p:nvSpPr>
          <p:cNvPr id="20" name="Text Placeholder 19">
            <a:extLst>
              <a:ext uri="{FF2B5EF4-FFF2-40B4-BE49-F238E27FC236}">
                <a16:creationId xmlns:a16="http://schemas.microsoft.com/office/drawing/2014/main" id="{693F062B-E38C-45F0-AB23-DFB1E628014C}"/>
              </a:ext>
            </a:extLst>
          </p:cNvPr>
          <p:cNvSpPr>
            <a:spLocks noGrp="1"/>
          </p:cNvSpPr>
          <p:nvPr>
            <p:ph type="body" idx="1"/>
          </p:nvPr>
        </p:nvSpPr>
        <p:spPr>
          <a:xfrm>
            <a:off x="646111" y="1905000"/>
            <a:ext cx="4853540" cy="45719"/>
          </a:xfrm>
        </p:spPr>
        <p:txBody>
          <a:bodyPr/>
          <a:lstStyle/>
          <a:p>
            <a:endParaRPr lang="en-US" dirty="0"/>
          </a:p>
        </p:txBody>
      </p:sp>
      <p:sp>
        <p:nvSpPr>
          <p:cNvPr id="21" name="Content Placeholder 20">
            <a:extLst>
              <a:ext uri="{FF2B5EF4-FFF2-40B4-BE49-F238E27FC236}">
                <a16:creationId xmlns:a16="http://schemas.microsoft.com/office/drawing/2014/main" id="{1C1E9F18-BA18-4E4C-8AF3-7DFAC9F072C3}"/>
              </a:ext>
            </a:extLst>
          </p:cNvPr>
          <p:cNvSpPr>
            <a:spLocks noGrp="1"/>
          </p:cNvSpPr>
          <p:nvPr>
            <p:ph sz="half" idx="2"/>
          </p:nvPr>
        </p:nvSpPr>
        <p:spPr>
          <a:xfrm>
            <a:off x="646112" y="1950719"/>
            <a:ext cx="4853540" cy="4305619"/>
          </a:xfrm>
        </p:spPr>
        <p:txBody>
          <a:bodyPr/>
          <a:lstStyle/>
          <a:p>
            <a:pPr marL="0" indent="0">
              <a:buNone/>
            </a:pPr>
            <a:r>
              <a:rPr lang="en-US" dirty="0"/>
              <a:t>1. Start a blank presentation.</a:t>
            </a:r>
          </a:p>
          <a:p>
            <a:pPr marL="0" indent="0">
              <a:buNone/>
            </a:pPr>
            <a:r>
              <a:rPr lang="en-US" dirty="0"/>
              <a:t>2. Type text into your title slide.</a:t>
            </a:r>
          </a:p>
          <a:p>
            <a:pPr marL="0" indent="0">
              <a:buNone/>
            </a:pPr>
            <a:r>
              <a:rPr lang="en-US" dirty="0"/>
              <a:t>3. Insert more slides.</a:t>
            </a:r>
          </a:p>
          <a:p>
            <a:pPr marL="0" indent="0">
              <a:buNone/>
            </a:pPr>
            <a:r>
              <a:rPr lang="en-US" dirty="0"/>
              <a:t>4. Add content to slides.</a:t>
            </a:r>
          </a:p>
          <a:p>
            <a:pPr marL="0" indent="0">
              <a:buNone/>
            </a:pPr>
            <a:r>
              <a:rPr lang="en-US" dirty="0"/>
              <a:t>5. Change the design.</a:t>
            </a:r>
          </a:p>
          <a:p>
            <a:pPr marL="0" indent="0">
              <a:buNone/>
            </a:pPr>
            <a:r>
              <a:rPr lang="en-US" dirty="0"/>
              <a:t>6. Add animations &amp; transitions (optional)</a:t>
            </a:r>
          </a:p>
          <a:p>
            <a:pPr marL="0" indent="0">
              <a:buNone/>
            </a:pPr>
            <a:r>
              <a:rPr lang="en-US" dirty="0"/>
              <a:t>7. Save your PowerPoint presentation.</a:t>
            </a:r>
          </a:p>
          <a:p>
            <a:pPr marL="0" indent="0">
              <a:buNone/>
            </a:pPr>
            <a:r>
              <a:rPr lang="en-US" dirty="0"/>
              <a:t>8. Print your presentation.</a:t>
            </a:r>
          </a:p>
        </p:txBody>
      </p:sp>
      <p:sp>
        <p:nvSpPr>
          <p:cNvPr id="22" name="Text Placeholder 21">
            <a:extLst>
              <a:ext uri="{FF2B5EF4-FFF2-40B4-BE49-F238E27FC236}">
                <a16:creationId xmlns:a16="http://schemas.microsoft.com/office/drawing/2014/main" id="{C1280B96-BFAB-4D9D-A003-7DA9928AB837}"/>
              </a:ext>
            </a:extLst>
          </p:cNvPr>
          <p:cNvSpPr>
            <a:spLocks noGrp="1"/>
          </p:cNvSpPr>
          <p:nvPr>
            <p:ph type="body" sz="quarter" idx="3"/>
          </p:nvPr>
        </p:nvSpPr>
        <p:spPr>
          <a:xfrm>
            <a:off x="5499651" y="1905000"/>
            <a:ext cx="4551183" cy="45719"/>
          </a:xfrm>
        </p:spPr>
        <p:txBody>
          <a:bodyPr/>
          <a:lstStyle/>
          <a:p>
            <a:endParaRPr lang="en-US" dirty="0"/>
          </a:p>
        </p:txBody>
      </p:sp>
      <p:pic>
        <p:nvPicPr>
          <p:cNvPr id="25" name="Content Placeholder 24">
            <a:extLst>
              <a:ext uri="{FF2B5EF4-FFF2-40B4-BE49-F238E27FC236}">
                <a16:creationId xmlns:a16="http://schemas.microsoft.com/office/drawing/2014/main" id="{29E87AFD-31D5-458F-A423-C45D1E1B7B17}"/>
              </a:ext>
            </a:extLst>
          </p:cNvPr>
          <p:cNvPicPr>
            <a:picLocks noGrp="1" noChangeAspect="1"/>
          </p:cNvPicPr>
          <p:nvPr>
            <p:ph sz="quarter" idx="4"/>
          </p:nvPr>
        </p:nvPicPr>
        <p:blipFill>
          <a:blip r:embed="rId2"/>
          <a:stretch>
            <a:fillRect/>
          </a:stretch>
        </p:blipFill>
        <p:spPr>
          <a:xfrm>
            <a:off x="5499100" y="1950719"/>
            <a:ext cx="4853540" cy="4126524"/>
          </a:xfrm>
        </p:spPr>
      </p:pic>
    </p:spTree>
    <p:extLst>
      <p:ext uri="{BB962C8B-B14F-4D97-AF65-F5344CB8AC3E}">
        <p14:creationId xmlns:p14="http://schemas.microsoft.com/office/powerpoint/2010/main" val="255550297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A07AA6B-DFF2-423F-A86F-AA167BB4ABA0}"/>
              </a:ext>
            </a:extLst>
          </p:cNvPr>
          <p:cNvSpPr>
            <a:spLocks noGrp="1"/>
          </p:cNvSpPr>
          <p:nvPr>
            <p:ph type="title"/>
          </p:nvPr>
        </p:nvSpPr>
        <p:spPr/>
        <p:txBody>
          <a:bodyPr/>
          <a:lstStyle/>
          <a:p>
            <a:r>
              <a:rPr lang="en-US" sz="4400" dirty="0"/>
              <a:t>Uses of PowerPoint Presentation</a:t>
            </a:r>
          </a:p>
        </p:txBody>
      </p:sp>
      <p:pic>
        <p:nvPicPr>
          <p:cNvPr id="6" name="Content Placeholder 5">
            <a:extLst>
              <a:ext uri="{FF2B5EF4-FFF2-40B4-BE49-F238E27FC236}">
                <a16:creationId xmlns:a16="http://schemas.microsoft.com/office/drawing/2014/main" id="{1AC85CA7-BBEE-4540-A8CA-E1CBAB5EC15C}"/>
              </a:ext>
            </a:extLst>
          </p:cNvPr>
          <p:cNvPicPr>
            <a:picLocks noGrp="1" noChangeAspect="1"/>
          </p:cNvPicPr>
          <p:nvPr>
            <p:ph idx="1"/>
          </p:nvPr>
        </p:nvPicPr>
        <p:blipFill>
          <a:blip r:embed="rId2"/>
          <a:stretch>
            <a:fillRect/>
          </a:stretch>
        </p:blipFill>
        <p:spPr>
          <a:xfrm>
            <a:off x="4554536" y="1833125"/>
            <a:ext cx="6142408" cy="4572157"/>
          </a:xfrm>
        </p:spPr>
      </p:pic>
      <p:sp>
        <p:nvSpPr>
          <p:cNvPr id="19" name="Text Placeholder 18">
            <a:extLst>
              <a:ext uri="{FF2B5EF4-FFF2-40B4-BE49-F238E27FC236}">
                <a16:creationId xmlns:a16="http://schemas.microsoft.com/office/drawing/2014/main" id="{B3A1F3AE-EF0D-4115-9C15-8AE83F27FB51}"/>
              </a:ext>
            </a:extLst>
          </p:cNvPr>
          <p:cNvSpPr>
            <a:spLocks noGrp="1"/>
          </p:cNvSpPr>
          <p:nvPr>
            <p:ph type="body" sz="half" idx="4294967295"/>
          </p:nvPr>
        </p:nvSpPr>
        <p:spPr>
          <a:xfrm>
            <a:off x="0" y="1853248"/>
            <a:ext cx="4554536" cy="4552034"/>
          </a:xfrm>
        </p:spPr>
        <p:txBody>
          <a:bodyPr>
            <a:normAutofit/>
          </a:bodyPr>
          <a:lstStyle/>
          <a:p>
            <a:pPr marL="0" indent="0">
              <a:buNone/>
            </a:pPr>
            <a:r>
              <a:rPr lang="en-US" sz="2800" dirty="0"/>
              <a:t>• Education –PowerPoint presentations can help in making education more interactive and attract students towards the modified version of studying</a:t>
            </a:r>
          </a:p>
        </p:txBody>
      </p:sp>
    </p:spTree>
    <p:extLst>
      <p:ext uri="{BB962C8B-B14F-4D97-AF65-F5344CB8AC3E}">
        <p14:creationId xmlns:p14="http://schemas.microsoft.com/office/powerpoint/2010/main" val="40633302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A07AA6B-DFF2-423F-A86F-AA167BB4ABA0}"/>
              </a:ext>
            </a:extLst>
          </p:cNvPr>
          <p:cNvSpPr>
            <a:spLocks noGrp="1"/>
          </p:cNvSpPr>
          <p:nvPr>
            <p:ph type="title"/>
          </p:nvPr>
        </p:nvSpPr>
        <p:spPr>
          <a:xfrm>
            <a:off x="646111" y="452718"/>
            <a:ext cx="9404723" cy="45719"/>
          </a:xfrm>
        </p:spPr>
        <p:txBody>
          <a:bodyPr/>
          <a:lstStyle/>
          <a:p>
            <a:endParaRPr lang="en-US" sz="4400" dirty="0"/>
          </a:p>
        </p:txBody>
      </p:sp>
      <p:sp>
        <p:nvSpPr>
          <p:cNvPr id="19" name="Text Placeholder 18">
            <a:extLst>
              <a:ext uri="{FF2B5EF4-FFF2-40B4-BE49-F238E27FC236}">
                <a16:creationId xmlns:a16="http://schemas.microsoft.com/office/drawing/2014/main" id="{B3A1F3AE-EF0D-4115-9C15-8AE83F27FB51}"/>
              </a:ext>
            </a:extLst>
          </p:cNvPr>
          <p:cNvSpPr>
            <a:spLocks noGrp="1"/>
          </p:cNvSpPr>
          <p:nvPr>
            <p:ph type="body" sz="half" idx="4294967295"/>
          </p:nvPr>
        </p:nvSpPr>
        <p:spPr>
          <a:xfrm>
            <a:off x="0" y="692833"/>
            <a:ext cx="4554536" cy="5712449"/>
          </a:xfrm>
        </p:spPr>
        <p:txBody>
          <a:bodyPr>
            <a:normAutofit/>
          </a:bodyPr>
          <a:lstStyle/>
          <a:p>
            <a:pPr marL="0" indent="0">
              <a:buNone/>
            </a:pPr>
            <a:r>
              <a:rPr lang="en-US" sz="2400" dirty="0"/>
              <a:t>• Marketing – In the field of marketing, PowerPoint presentations can be extremely important. Using graphs and charts, numbers can be shown more evidently and clearly which may be ignored by the viewer if being read</a:t>
            </a:r>
          </a:p>
        </p:txBody>
      </p:sp>
      <p:pic>
        <p:nvPicPr>
          <p:cNvPr id="5" name="Content Placeholder 4">
            <a:extLst>
              <a:ext uri="{FF2B5EF4-FFF2-40B4-BE49-F238E27FC236}">
                <a16:creationId xmlns:a16="http://schemas.microsoft.com/office/drawing/2014/main" id="{4DC59890-E2B4-4E18-A455-8A5393D55D0D}"/>
              </a:ext>
            </a:extLst>
          </p:cNvPr>
          <p:cNvPicPr>
            <a:picLocks noGrp="1" noChangeAspect="1"/>
          </p:cNvPicPr>
          <p:nvPr>
            <p:ph idx="1"/>
          </p:nvPr>
        </p:nvPicPr>
        <p:blipFill>
          <a:blip r:embed="rId2"/>
          <a:stretch>
            <a:fillRect/>
          </a:stretch>
        </p:blipFill>
        <p:spPr>
          <a:xfrm>
            <a:off x="4554536" y="692833"/>
            <a:ext cx="5939962" cy="5572999"/>
          </a:xfrm>
        </p:spPr>
      </p:pic>
    </p:spTree>
    <p:extLst>
      <p:ext uri="{BB962C8B-B14F-4D97-AF65-F5344CB8AC3E}">
        <p14:creationId xmlns:p14="http://schemas.microsoft.com/office/powerpoint/2010/main" val="35442504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136D2-1EFC-4283-930B-4E2E3BD8FE5B}"/>
              </a:ext>
            </a:extLst>
          </p:cNvPr>
          <p:cNvSpPr>
            <a:spLocks noGrp="1"/>
          </p:cNvSpPr>
          <p:nvPr>
            <p:ph type="title"/>
          </p:nvPr>
        </p:nvSpPr>
        <p:spPr>
          <a:xfrm>
            <a:off x="1103312" y="452718"/>
            <a:ext cx="8947522" cy="1400530"/>
          </a:xfrm>
        </p:spPr>
        <p:txBody>
          <a:bodyPr/>
          <a:lstStyle/>
          <a:p>
            <a:r>
              <a:rPr lang="en-US" sz="5400" dirty="0"/>
              <a:t>outline</a:t>
            </a:r>
          </a:p>
        </p:txBody>
      </p:sp>
      <p:sp>
        <p:nvSpPr>
          <p:cNvPr id="3" name="Content Placeholder 2">
            <a:extLst>
              <a:ext uri="{FF2B5EF4-FFF2-40B4-BE49-F238E27FC236}">
                <a16:creationId xmlns:a16="http://schemas.microsoft.com/office/drawing/2014/main" id="{400C6B3D-FDFB-4E90-A1C2-FC4CD4C78CAE}"/>
              </a:ext>
            </a:extLst>
          </p:cNvPr>
          <p:cNvSpPr>
            <a:spLocks noGrp="1"/>
          </p:cNvSpPr>
          <p:nvPr>
            <p:ph idx="1"/>
          </p:nvPr>
        </p:nvSpPr>
        <p:spPr/>
        <p:txBody>
          <a:bodyPr>
            <a:normAutofit/>
          </a:bodyPr>
          <a:lstStyle/>
          <a:p>
            <a:r>
              <a:rPr lang="en-US" sz="3600" dirty="0"/>
              <a:t>Microsoft Word</a:t>
            </a:r>
          </a:p>
          <a:p>
            <a:r>
              <a:rPr lang="en-US" sz="3600" dirty="0"/>
              <a:t>Microsoft </a:t>
            </a:r>
            <a:r>
              <a:rPr lang="en-US" sz="3600" dirty="0" err="1"/>
              <a:t>Powerpoint</a:t>
            </a:r>
            <a:endParaRPr lang="en-US" sz="3600" dirty="0"/>
          </a:p>
          <a:p>
            <a:r>
              <a:rPr lang="en-US" sz="3600" dirty="0"/>
              <a:t>Microsoft Excel</a:t>
            </a:r>
          </a:p>
          <a:p>
            <a:r>
              <a:rPr lang="en-US" sz="3600" dirty="0"/>
              <a:t>Microsoft Access</a:t>
            </a:r>
          </a:p>
          <a:p>
            <a:pPr marL="0" indent="0">
              <a:buNone/>
            </a:pPr>
            <a:endParaRPr lang="en-US" sz="3200" dirty="0"/>
          </a:p>
        </p:txBody>
      </p:sp>
    </p:spTree>
    <p:extLst>
      <p:ext uri="{BB962C8B-B14F-4D97-AF65-F5344CB8AC3E}">
        <p14:creationId xmlns:p14="http://schemas.microsoft.com/office/powerpoint/2010/main" val="3660205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A07AA6B-DFF2-423F-A86F-AA167BB4ABA0}"/>
              </a:ext>
            </a:extLst>
          </p:cNvPr>
          <p:cNvSpPr>
            <a:spLocks noGrp="1"/>
          </p:cNvSpPr>
          <p:nvPr>
            <p:ph type="title"/>
          </p:nvPr>
        </p:nvSpPr>
        <p:spPr>
          <a:xfrm>
            <a:off x="646111" y="452718"/>
            <a:ext cx="9404723" cy="45719"/>
          </a:xfrm>
        </p:spPr>
        <p:txBody>
          <a:bodyPr/>
          <a:lstStyle/>
          <a:p>
            <a:endParaRPr lang="en-US" sz="4400" dirty="0"/>
          </a:p>
        </p:txBody>
      </p:sp>
      <p:sp>
        <p:nvSpPr>
          <p:cNvPr id="19" name="Text Placeholder 18">
            <a:extLst>
              <a:ext uri="{FF2B5EF4-FFF2-40B4-BE49-F238E27FC236}">
                <a16:creationId xmlns:a16="http://schemas.microsoft.com/office/drawing/2014/main" id="{B3A1F3AE-EF0D-4115-9C15-8AE83F27FB51}"/>
              </a:ext>
            </a:extLst>
          </p:cNvPr>
          <p:cNvSpPr>
            <a:spLocks noGrp="1"/>
          </p:cNvSpPr>
          <p:nvPr>
            <p:ph type="body" sz="half" idx="4294967295"/>
          </p:nvPr>
        </p:nvSpPr>
        <p:spPr>
          <a:xfrm>
            <a:off x="0" y="970671"/>
            <a:ext cx="4554536" cy="5434611"/>
          </a:xfrm>
        </p:spPr>
        <p:txBody>
          <a:bodyPr>
            <a:normAutofit/>
          </a:bodyPr>
          <a:lstStyle/>
          <a:p>
            <a:pPr marL="0" indent="0">
              <a:buNone/>
            </a:pPr>
            <a:r>
              <a:rPr lang="en-US" sz="2800" dirty="0"/>
              <a:t>• Business – To invite investors or to show the increase or decrease in profits, MS PowerPoint can be used</a:t>
            </a:r>
          </a:p>
        </p:txBody>
      </p:sp>
      <p:pic>
        <p:nvPicPr>
          <p:cNvPr id="6" name="Content Placeholder 5">
            <a:extLst>
              <a:ext uri="{FF2B5EF4-FFF2-40B4-BE49-F238E27FC236}">
                <a16:creationId xmlns:a16="http://schemas.microsoft.com/office/drawing/2014/main" id="{C2996181-4E69-4106-B83F-425EA3676DF6}"/>
              </a:ext>
            </a:extLst>
          </p:cNvPr>
          <p:cNvPicPr>
            <a:picLocks noGrp="1" noChangeAspect="1"/>
          </p:cNvPicPr>
          <p:nvPr>
            <p:ph idx="1"/>
          </p:nvPr>
        </p:nvPicPr>
        <p:blipFill>
          <a:blip r:embed="rId2"/>
          <a:stretch>
            <a:fillRect/>
          </a:stretch>
        </p:blipFill>
        <p:spPr>
          <a:xfrm>
            <a:off x="4554536" y="970671"/>
            <a:ext cx="6249452" cy="5240214"/>
          </a:xfrm>
        </p:spPr>
      </p:pic>
    </p:spTree>
    <p:extLst>
      <p:ext uri="{BB962C8B-B14F-4D97-AF65-F5344CB8AC3E}">
        <p14:creationId xmlns:p14="http://schemas.microsoft.com/office/powerpoint/2010/main" val="332032504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A07AA6B-DFF2-423F-A86F-AA167BB4ABA0}"/>
              </a:ext>
            </a:extLst>
          </p:cNvPr>
          <p:cNvSpPr>
            <a:spLocks noGrp="1"/>
          </p:cNvSpPr>
          <p:nvPr>
            <p:ph type="title"/>
          </p:nvPr>
        </p:nvSpPr>
        <p:spPr>
          <a:xfrm>
            <a:off x="646111" y="452718"/>
            <a:ext cx="9404723" cy="45719"/>
          </a:xfrm>
        </p:spPr>
        <p:txBody>
          <a:bodyPr/>
          <a:lstStyle/>
          <a:p>
            <a:endParaRPr lang="en-US" sz="4400" dirty="0"/>
          </a:p>
        </p:txBody>
      </p:sp>
      <p:sp>
        <p:nvSpPr>
          <p:cNvPr id="19" name="Text Placeholder 18">
            <a:extLst>
              <a:ext uri="{FF2B5EF4-FFF2-40B4-BE49-F238E27FC236}">
                <a16:creationId xmlns:a16="http://schemas.microsoft.com/office/drawing/2014/main" id="{B3A1F3AE-EF0D-4115-9C15-8AE83F27FB51}"/>
              </a:ext>
            </a:extLst>
          </p:cNvPr>
          <p:cNvSpPr>
            <a:spLocks noGrp="1"/>
          </p:cNvSpPr>
          <p:nvPr>
            <p:ph type="body" sz="half" idx="4294967295"/>
          </p:nvPr>
        </p:nvSpPr>
        <p:spPr>
          <a:xfrm>
            <a:off x="0" y="970671"/>
            <a:ext cx="4554536" cy="5434611"/>
          </a:xfrm>
        </p:spPr>
        <p:txBody>
          <a:bodyPr>
            <a:normAutofit/>
          </a:bodyPr>
          <a:lstStyle/>
          <a:p>
            <a:pPr marL="0" indent="0">
              <a:buNone/>
            </a:pPr>
            <a:r>
              <a:rPr lang="en-US" sz="2800" dirty="0"/>
              <a:t>• Creating Resumes – Digital resumes can be formed using MS PowerPoint. Different patterns, photograph, etc. can be added to the resume</a:t>
            </a:r>
          </a:p>
        </p:txBody>
      </p:sp>
      <p:pic>
        <p:nvPicPr>
          <p:cNvPr id="5" name="Content Placeholder 4">
            <a:extLst>
              <a:ext uri="{FF2B5EF4-FFF2-40B4-BE49-F238E27FC236}">
                <a16:creationId xmlns:a16="http://schemas.microsoft.com/office/drawing/2014/main" id="{3A351A6C-23B2-4EEC-9CD1-F6FA883FBECA}"/>
              </a:ext>
            </a:extLst>
          </p:cNvPr>
          <p:cNvPicPr>
            <a:picLocks noGrp="1" noChangeAspect="1"/>
          </p:cNvPicPr>
          <p:nvPr>
            <p:ph idx="1"/>
          </p:nvPr>
        </p:nvPicPr>
        <p:blipFill>
          <a:blip r:embed="rId2"/>
          <a:stretch>
            <a:fillRect/>
          </a:stretch>
        </p:blipFill>
        <p:spPr>
          <a:xfrm>
            <a:off x="4554536" y="970670"/>
            <a:ext cx="5496298" cy="5343171"/>
          </a:xfrm>
        </p:spPr>
      </p:pic>
    </p:spTree>
    <p:extLst>
      <p:ext uri="{BB962C8B-B14F-4D97-AF65-F5344CB8AC3E}">
        <p14:creationId xmlns:p14="http://schemas.microsoft.com/office/powerpoint/2010/main" val="21565736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A07AA6B-DFF2-423F-A86F-AA167BB4ABA0}"/>
              </a:ext>
            </a:extLst>
          </p:cNvPr>
          <p:cNvSpPr>
            <a:spLocks noGrp="1"/>
          </p:cNvSpPr>
          <p:nvPr>
            <p:ph type="title"/>
          </p:nvPr>
        </p:nvSpPr>
        <p:spPr>
          <a:xfrm>
            <a:off x="646111" y="452718"/>
            <a:ext cx="9404723" cy="45719"/>
          </a:xfrm>
        </p:spPr>
        <p:txBody>
          <a:bodyPr/>
          <a:lstStyle/>
          <a:p>
            <a:endParaRPr lang="en-US" sz="4400" dirty="0"/>
          </a:p>
        </p:txBody>
      </p:sp>
      <p:sp>
        <p:nvSpPr>
          <p:cNvPr id="19" name="Text Placeholder 18">
            <a:extLst>
              <a:ext uri="{FF2B5EF4-FFF2-40B4-BE49-F238E27FC236}">
                <a16:creationId xmlns:a16="http://schemas.microsoft.com/office/drawing/2014/main" id="{B3A1F3AE-EF0D-4115-9C15-8AE83F27FB51}"/>
              </a:ext>
            </a:extLst>
          </p:cNvPr>
          <p:cNvSpPr>
            <a:spLocks noGrp="1"/>
          </p:cNvSpPr>
          <p:nvPr>
            <p:ph type="body" sz="half" idx="4294967295"/>
          </p:nvPr>
        </p:nvSpPr>
        <p:spPr>
          <a:xfrm>
            <a:off x="0" y="970671"/>
            <a:ext cx="4554536" cy="5434611"/>
          </a:xfrm>
        </p:spPr>
        <p:txBody>
          <a:bodyPr>
            <a:normAutofit/>
          </a:bodyPr>
          <a:lstStyle/>
          <a:p>
            <a:pPr marL="0" indent="0">
              <a:buNone/>
            </a:pPr>
            <a:r>
              <a:rPr lang="en-US" sz="2800" dirty="0"/>
              <a:t>• Depicting Growth – Since both graphics and text can be added in a presentation, depicting the growth of a company, business, student’s marks, etc. is easier using PPT.</a:t>
            </a:r>
          </a:p>
        </p:txBody>
      </p:sp>
      <p:pic>
        <p:nvPicPr>
          <p:cNvPr id="6" name="Content Placeholder 5">
            <a:extLst>
              <a:ext uri="{FF2B5EF4-FFF2-40B4-BE49-F238E27FC236}">
                <a16:creationId xmlns:a16="http://schemas.microsoft.com/office/drawing/2014/main" id="{EFA3AA1E-C980-4991-9A73-E18130AF4839}"/>
              </a:ext>
            </a:extLst>
          </p:cNvPr>
          <p:cNvPicPr>
            <a:picLocks noGrp="1" noChangeAspect="1"/>
          </p:cNvPicPr>
          <p:nvPr>
            <p:ph idx="1"/>
          </p:nvPr>
        </p:nvPicPr>
        <p:blipFill>
          <a:blip r:embed="rId2"/>
          <a:stretch>
            <a:fillRect/>
          </a:stretch>
        </p:blipFill>
        <p:spPr>
          <a:xfrm>
            <a:off x="4847432" y="970671"/>
            <a:ext cx="5203401" cy="5434612"/>
          </a:xfrm>
        </p:spPr>
      </p:pic>
    </p:spTree>
    <p:extLst>
      <p:ext uri="{BB962C8B-B14F-4D97-AF65-F5344CB8AC3E}">
        <p14:creationId xmlns:p14="http://schemas.microsoft.com/office/powerpoint/2010/main" val="27001742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0F0EF5-7DE6-4393-B393-40DA214B5847}"/>
              </a:ext>
            </a:extLst>
          </p:cNvPr>
          <p:cNvSpPr>
            <a:spLocks noGrp="1"/>
          </p:cNvSpPr>
          <p:nvPr>
            <p:ph type="title"/>
          </p:nvPr>
        </p:nvSpPr>
        <p:spPr/>
        <p:txBody>
          <a:bodyPr/>
          <a:lstStyle/>
          <a:p>
            <a:pPr algn="ctr"/>
            <a:r>
              <a:rPr lang="en-US" dirty="0"/>
              <a:t>Advantages of PowerPoint</a:t>
            </a:r>
            <a:br>
              <a:rPr lang="en-US" dirty="0"/>
            </a:br>
            <a:endParaRPr lang="en-US" dirty="0"/>
          </a:p>
        </p:txBody>
      </p:sp>
      <p:sp>
        <p:nvSpPr>
          <p:cNvPr id="11" name="Content Placeholder 10">
            <a:extLst>
              <a:ext uri="{FF2B5EF4-FFF2-40B4-BE49-F238E27FC236}">
                <a16:creationId xmlns:a16="http://schemas.microsoft.com/office/drawing/2014/main" id="{0F89B454-4C1D-4209-82F2-9497BD158E84}"/>
              </a:ext>
            </a:extLst>
          </p:cNvPr>
          <p:cNvSpPr>
            <a:spLocks noGrp="1"/>
          </p:cNvSpPr>
          <p:nvPr>
            <p:ph sz="half" idx="1"/>
          </p:nvPr>
        </p:nvSpPr>
        <p:spPr/>
        <p:txBody>
          <a:bodyPr>
            <a:normAutofit/>
          </a:bodyPr>
          <a:lstStyle/>
          <a:p>
            <a:pPr marL="0" indent="0">
              <a:buNone/>
            </a:pPr>
            <a:r>
              <a:rPr lang="en-US" sz="2000" dirty="0"/>
              <a:t> It can be used virtually anywhere</a:t>
            </a:r>
          </a:p>
          <a:p>
            <a:pPr marL="0" indent="0">
              <a:buNone/>
            </a:pPr>
            <a:r>
              <a:rPr lang="en-US" sz="2000" dirty="0"/>
              <a:t>Put your presentation on a USB flash drive or in any cloud storage apps and you will have your PowerPoint presentation at hand anytime. It is also included in standard professional settings, so with your user license you can access your presentation from anywhere.</a:t>
            </a:r>
          </a:p>
        </p:txBody>
      </p:sp>
      <p:pic>
        <p:nvPicPr>
          <p:cNvPr id="14" name="Content Placeholder 13">
            <a:extLst>
              <a:ext uri="{FF2B5EF4-FFF2-40B4-BE49-F238E27FC236}">
                <a16:creationId xmlns:a16="http://schemas.microsoft.com/office/drawing/2014/main" id="{1AE51AD7-F103-4DCE-8D0E-03DC93546A4E}"/>
              </a:ext>
            </a:extLst>
          </p:cNvPr>
          <p:cNvPicPr>
            <a:picLocks noGrp="1" noChangeAspect="1"/>
          </p:cNvPicPr>
          <p:nvPr>
            <p:ph sz="half" idx="2"/>
          </p:nvPr>
        </p:nvPicPr>
        <p:blipFill>
          <a:blip r:embed="rId2"/>
          <a:stretch>
            <a:fillRect/>
          </a:stretch>
        </p:blipFill>
        <p:spPr>
          <a:xfrm>
            <a:off x="5654675" y="2077447"/>
            <a:ext cx="4395788" cy="4157257"/>
          </a:xfrm>
        </p:spPr>
      </p:pic>
    </p:spTree>
    <p:extLst>
      <p:ext uri="{BB962C8B-B14F-4D97-AF65-F5344CB8AC3E}">
        <p14:creationId xmlns:p14="http://schemas.microsoft.com/office/powerpoint/2010/main" val="214715557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0F0EF5-7DE6-4393-B393-40DA214B5847}"/>
              </a:ext>
            </a:extLst>
          </p:cNvPr>
          <p:cNvSpPr>
            <a:spLocks noGrp="1"/>
          </p:cNvSpPr>
          <p:nvPr>
            <p:ph type="title"/>
          </p:nvPr>
        </p:nvSpPr>
        <p:spPr>
          <a:xfrm>
            <a:off x="646111" y="452718"/>
            <a:ext cx="9404723" cy="882596"/>
          </a:xfrm>
        </p:spPr>
        <p:txBody>
          <a:bodyPr/>
          <a:lstStyle/>
          <a:p>
            <a:pPr algn="ctr"/>
            <a:r>
              <a:rPr lang="en-US" dirty="0"/>
              <a:t>Disadvantages of PowerPoint</a:t>
            </a:r>
            <a:br>
              <a:rPr lang="en-US" dirty="0"/>
            </a:br>
            <a:endParaRPr lang="en-US" dirty="0"/>
          </a:p>
        </p:txBody>
      </p:sp>
      <p:sp>
        <p:nvSpPr>
          <p:cNvPr id="11" name="Content Placeholder 10">
            <a:extLst>
              <a:ext uri="{FF2B5EF4-FFF2-40B4-BE49-F238E27FC236}">
                <a16:creationId xmlns:a16="http://schemas.microsoft.com/office/drawing/2014/main" id="{0F89B454-4C1D-4209-82F2-9497BD158E84}"/>
              </a:ext>
            </a:extLst>
          </p:cNvPr>
          <p:cNvSpPr>
            <a:spLocks noGrp="1"/>
          </p:cNvSpPr>
          <p:nvPr>
            <p:ph sz="half" idx="1"/>
          </p:nvPr>
        </p:nvSpPr>
        <p:spPr>
          <a:xfrm>
            <a:off x="646110" y="1233716"/>
            <a:ext cx="4853541" cy="4921024"/>
          </a:xfrm>
        </p:spPr>
        <p:txBody>
          <a:bodyPr>
            <a:normAutofit/>
          </a:bodyPr>
          <a:lstStyle/>
          <a:p>
            <a:pPr marL="0" indent="0">
              <a:buNone/>
            </a:pPr>
            <a:r>
              <a:rPr lang="en-US" sz="2400" dirty="0"/>
              <a:t> It can be used virtually anywhere</a:t>
            </a:r>
          </a:p>
          <a:p>
            <a:pPr marL="0" indent="0">
              <a:buNone/>
            </a:pPr>
            <a:r>
              <a:rPr lang="en-US" sz="2400" dirty="0"/>
              <a:t>Put your presentation on a USB flash drive or in any cloud storage apps and you will have your PowerPoint presentation at hand anytime. It is also included in standard professional settings, so with your user license you can access your presentation from anywhere.</a:t>
            </a:r>
          </a:p>
        </p:txBody>
      </p:sp>
      <p:pic>
        <p:nvPicPr>
          <p:cNvPr id="5" name="Content Placeholder 4">
            <a:extLst>
              <a:ext uri="{FF2B5EF4-FFF2-40B4-BE49-F238E27FC236}">
                <a16:creationId xmlns:a16="http://schemas.microsoft.com/office/drawing/2014/main" id="{7456FECD-6653-4026-8E81-DB2B33B4AFE0}"/>
              </a:ext>
            </a:extLst>
          </p:cNvPr>
          <p:cNvPicPr>
            <a:picLocks noGrp="1" noChangeAspect="1"/>
          </p:cNvPicPr>
          <p:nvPr>
            <p:ph sz="half" idx="2"/>
          </p:nvPr>
        </p:nvPicPr>
        <p:blipFill>
          <a:blip r:embed="rId2"/>
          <a:stretch>
            <a:fillRect/>
          </a:stretch>
        </p:blipFill>
        <p:spPr>
          <a:xfrm>
            <a:off x="5703219" y="1335315"/>
            <a:ext cx="4853540" cy="4921024"/>
          </a:xfrm>
        </p:spPr>
      </p:pic>
    </p:spTree>
    <p:extLst>
      <p:ext uri="{BB962C8B-B14F-4D97-AF65-F5344CB8AC3E}">
        <p14:creationId xmlns:p14="http://schemas.microsoft.com/office/powerpoint/2010/main" val="154372925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4">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07B33-8C22-401D-B2E4-025917612C67}"/>
              </a:ext>
            </a:extLst>
          </p:cNvPr>
          <p:cNvSpPr>
            <a:spLocks noGrp="1"/>
          </p:cNvSpPr>
          <p:nvPr>
            <p:ph type="title"/>
          </p:nvPr>
        </p:nvSpPr>
        <p:spPr>
          <a:xfrm>
            <a:off x="646111" y="452718"/>
            <a:ext cx="9404723" cy="897111"/>
          </a:xfrm>
        </p:spPr>
        <p:txBody>
          <a:bodyPr/>
          <a:lstStyle/>
          <a:p>
            <a:pPr algn="ctr"/>
            <a:r>
              <a:rPr lang="en-US" dirty="0"/>
              <a:t>What is Microsoft Excel</a:t>
            </a:r>
            <a:r>
              <a:rPr lang="en-US" dirty="0">
                <a:latin typeface="Algerian" panose="04020705040A02060702" pitchFamily="82" charset="0"/>
              </a:rPr>
              <a:t>?</a:t>
            </a:r>
            <a:endParaRPr lang="en-US" dirty="0"/>
          </a:p>
        </p:txBody>
      </p:sp>
      <p:sp>
        <p:nvSpPr>
          <p:cNvPr id="5" name="Content Placeholder 4">
            <a:extLst>
              <a:ext uri="{FF2B5EF4-FFF2-40B4-BE49-F238E27FC236}">
                <a16:creationId xmlns:a16="http://schemas.microsoft.com/office/drawing/2014/main" id="{C87109C9-1280-429F-94B2-8ED628884E32}"/>
              </a:ext>
            </a:extLst>
          </p:cNvPr>
          <p:cNvSpPr>
            <a:spLocks noGrp="1"/>
          </p:cNvSpPr>
          <p:nvPr>
            <p:ph sz="half" idx="1"/>
          </p:nvPr>
        </p:nvSpPr>
        <p:spPr>
          <a:xfrm>
            <a:off x="646111" y="1596572"/>
            <a:ext cx="4825691" cy="4659766"/>
          </a:xfrm>
        </p:spPr>
        <p:txBody>
          <a:bodyPr>
            <a:normAutofit/>
          </a:bodyPr>
          <a:lstStyle/>
          <a:p>
            <a:pPr marL="0" indent="0">
              <a:buNone/>
            </a:pPr>
            <a:r>
              <a:rPr lang="en-US" sz="3200" dirty="0"/>
              <a:t>MS Excel or Microsoft Excel is a spreadsheet application developed by Microsoft in 1985. In this application, the data is organized in the form of rows and columns</a:t>
            </a:r>
          </a:p>
        </p:txBody>
      </p:sp>
      <p:pic>
        <p:nvPicPr>
          <p:cNvPr id="8" name="Content Placeholder 7">
            <a:extLst>
              <a:ext uri="{FF2B5EF4-FFF2-40B4-BE49-F238E27FC236}">
                <a16:creationId xmlns:a16="http://schemas.microsoft.com/office/drawing/2014/main" id="{4A3DBF03-3AB4-459B-B6BF-79110332968F}"/>
              </a:ext>
            </a:extLst>
          </p:cNvPr>
          <p:cNvPicPr>
            <a:picLocks noGrp="1" noChangeAspect="1"/>
          </p:cNvPicPr>
          <p:nvPr>
            <p:ph sz="half" idx="2"/>
          </p:nvPr>
        </p:nvPicPr>
        <p:blipFill>
          <a:blip r:embed="rId2"/>
          <a:stretch>
            <a:fillRect/>
          </a:stretch>
        </p:blipFill>
        <p:spPr>
          <a:xfrm>
            <a:off x="5728824" y="1872343"/>
            <a:ext cx="4322009" cy="4214595"/>
          </a:xfrm>
        </p:spPr>
      </p:pic>
    </p:spTree>
    <p:extLst>
      <p:ext uri="{BB962C8B-B14F-4D97-AF65-F5344CB8AC3E}">
        <p14:creationId xmlns:p14="http://schemas.microsoft.com/office/powerpoint/2010/main" val="29520361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4">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07B33-8C22-401D-B2E4-025917612C67}"/>
              </a:ext>
            </a:extLst>
          </p:cNvPr>
          <p:cNvSpPr>
            <a:spLocks noGrp="1"/>
          </p:cNvSpPr>
          <p:nvPr>
            <p:ph type="title"/>
          </p:nvPr>
        </p:nvSpPr>
        <p:spPr>
          <a:xfrm>
            <a:off x="646111" y="452718"/>
            <a:ext cx="9404723" cy="897111"/>
          </a:xfrm>
        </p:spPr>
        <p:txBody>
          <a:bodyPr/>
          <a:lstStyle/>
          <a:p>
            <a:pPr algn="ctr"/>
            <a:r>
              <a:rPr lang="en-US" dirty="0"/>
              <a:t>How to open MS Excel </a:t>
            </a:r>
            <a:r>
              <a:rPr lang="en-US" dirty="0">
                <a:latin typeface="Algerian" panose="04020705040A02060702" pitchFamily="82" charset="0"/>
              </a:rPr>
              <a:t>?</a:t>
            </a:r>
            <a:r>
              <a:rPr lang="en-US" dirty="0"/>
              <a:t> </a:t>
            </a:r>
            <a:br>
              <a:rPr lang="en-US" dirty="0"/>
            </a:br>
            <a:endParaRPr lang="en-US" dirty="0"/>
          </a:p>
        </p:txBody>
      </p:sp>
      <p:sp>
        <p:nvSpPr>
          <p:cNvPr id="5" name="Content Placeholder 4">
            <a:extLst>
              <a:ext uri="{FF2B5EF4-FFF2-40B4-BE49-F238E27FC236}">
                <a16:creationId xmlns:a16="http://schemas.microsoft.com/office/drawing/2014/main" id="{C87109C9-1280-429F-94B2-8ED628884E32}"/>
              </a:ext>
            </a:extLst>
          </p:cNvPr>
          <p:cNvSpPr>
            <a:spLocks noGrp="1"/>
          </p:cNvSpPr>
          <p:nvPr>
            <p:ph sz="half" idx="1"/>
          </p:nvPr>
        </p:nvSpPr>
        <p:spPr>
          <a:xfrm>
            <a:off x="646111" y="1596572"/>
            <a:ext cx="4825691" cy="4659766"/>
          </a:xfrm>
        </p:spPr>
        <p:txBody>
          <a:bodyPr>
            <a:normAutofit/>
          </a:bodyPr>
          <a:lstStyle/>
          <a:p>
            <a:pPr marL="0" indent="0">
              <a:buNone/>
            </a:pPr>
            <a:r>
              <a:rPr lang="en-US" sz="2400" dirty="0"/>
              <a:t>To open MS Excel on your computer follow the steps given below: </a:t>
            </a:r>
          </a:p>
          <a:p>
            <a:pPr marL="0" indent="0">
              <a:buNone/>
            </a:pPr>
            <a:r>
              <a:rPr lang="en-US" sz="2400" dirty="0"/>
              <a:t>• click on start </a:t>
            </a:r>
          </a:p>
          <a:p>
            <a:pPr marL="0" indent="0">
              <a:buNone/>
            </a:pPr>
            <a:r>
              <a:rPr lang="en-US" sz="2400" dirty="0"/>
              <a:t>• then all program </a:t>
            </a:r>
          </a:p>
          <a:p>
            <a:pPr marL="0" indent="0">
              <a:buNone/>
            </a:pPr>
            <a:r>
              <a:rPr lang="en-US" sz="2400" dirty="0"/>
              <a:t>• next step is to click on MS Office </a:t>
            </a:r>
          </a:p>
          <a:p>
            <a:pPr marL="0" indent="0">
              <a:buNone/>
            </a:pPr>
            <a:r>
              <a:rPr lang="en-US" sz="2400" dirty="0"/>
              <a:t>• then finally, choose the MS Excel option</a:t>
            </a:r>
          </a:p>
        </p:txBody>
      </p:sp>
      <p:pic>
        <p:nvPicPr>
          <p:cNvPr id="10" name="Content Placeholder 9">
            <a:extLst>
              <a:ext uri="{FF2B5EF4-FFF2-40B4-BE49-F238E27FC236}">
                <a16:creationId xmlns:a16="http://schemas.microsoft.com/office/drawing/2014/main" id="{5A7E6883-D99A-4975-A241-FA4B35790636}"/>
              </a:ext>
            </a:extLst>
          </p:cNvPr>
          <p:cNvPicPr>
            <a:picLocks noGrp="1" noChangeAspect="1"/>
          </p:cNvPicPr>
          <p:nvPr>
            <p:ph sz="half" idx="2"/>
          </p:nvPr>
        </p:nvPicPr>
        <p:blipFill>
          <a:blip r:embed="rId2"/>
          <a:stretch>
            <a:fillRect/>
          </a:stretch>
        </p:blipFill>
        <p:spPr>
          <a:xfrm>
            <a:off x="5471802" y="1596572"/>
            <a:ext cx="6074087" cy="4542971"/>
          </a:xfrm>
        </p:spPr>
      </p:pic>
    </p:spTree>
    <p:extLst>
      <p:ext uri="{BB962C8B-B14F-4D97-AF65-F5344CB8AC3E}">
        <p14:creationId xmlns:p14="http://schemas.microsoft.com/office/powerpoint/2010/main" val="146569567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4">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07B33-8C22-401D-B2E4-025917612C67}"/>
              </a:ext>
            </a:extLst>
          </p:cNvPr>
          <p:cNvSpPr>
            <a:spLocks noGrp="1"/>
          </p:cNvSpPr>
          <p:nvPr>
            <p:ph type="title"/>
          </p:nvPr>
        </p:nvSpPr>
        <p:spPr>
          <a:xfrm>
            <a:off x="646111" y="452718"/>
            <a:ext cx="9404723" cy="810025"/>
          </a:xfrm>
        </p:spPr>
        <p:txBody>
          <a:bodyPr/>
          <a:lstStyle/>
          <a:p>
            <a:pPr algn="ctr"/>
            <a:br>
              <a:rPr lang="en-US" dirty="0"/>
            </a:br>
            <a:endParaRPr lang="en-US" dirty="0"/>
          </a:p>
        </p:txBody>
      </p:sp>
      <p:sp>
        <p:nvSpPr>
          <p:cNvPr id="5" name="Content Placeholder 4">
            <a:extLst>
              <a:ext uri="{FF2B5EF4-FFF2-40B4-BE49-F238E27FC236}">
                <a16:creationId xmlns:a16="http://schemas.microsoft.com/office/drawing/2014/main" id="{C87109C9-1280-429F-94B2-8ED628884E32}"/>
              </a:ext>
            </a:extLst>
          </p:cNvPr>
          <p:cNvSpPr>
            <a:spLocks noGrp="1"/>
          </p:cNvSpPr>
          <p:nvPr>
            <p:ph idx="1"/>
          </p:nvPr>
        </p:nvSpPr>
        <p:spPr>
          <a:xfrm>
            <a:off x="645131" y="452718"/>
            <a:ext cx="9404723" cy="5952564"/>
          </a:xfrm>
        </p:spPr>
        <p:txBody>
          <a:bodyPr>
            <a:normAutofit fontScale="70000" lnSpcReduction="20000"/>
          </a:bodyPr>
          <a:lstStyle/>
          <a:p>
            <a:pPr marL="0" indent="0">
              <a:buNone/>
            </a:pPr>
            <a:r>
              <a:rPr lang="en-US" sz="4000" dirty="0"/>
              <a:t>* The history of </a:t>
            </a:r>
            <a:r>
              <a:rPr lang="en-US" sz="4000" dirty="0" err="1"/>
              <a:t>microsoft</a:t>
            </a:r>
            <a:r>
              <a:rPr lang="en-US" sz="4000" dirty="0"/>
              <a:t> excel </a:t>
            </a:r>
          </a:p>
          <a:p>
            <a:pPr marL="0" indent="0">
              <a:buNone/>
            </a:pPr>
            <a:r>
              <a:rPr lang="en-US" sz="2400" dirty="0"/>
              <a:t>Microsoft Excel has been around since 1982, first introduced as Multiplan, a very popular CP/M (Control Program for Microcomputers), but lost popularity on MS-DOS systems to Lotus 1-2-3. In 1987, Microsoft introduced Excel v2.0 for Windows and by 1988 began to outsell Lotus 1-2-3 and the emerging </a:t>
            </a:r>
            <a:r>
              <a:rPr lang="en-US" sz="2400" dirty="0" err="1"/>
              <a:t>QuatroPro</a:t>
            </a:r>
            <a:r>
              <a:rPr lang="en-US" sz="2400" dirty="0"/>
              <a:t>.</a:t>
            </a:r>
          </a:p>
          <a:p>
            <a:pPr marL="0" indent="0">
              <a:buNone/>
            </a:pPr>
            <a:endParaRPr lang="en-US" sz="2400" dirty="0"/>
          </a:p>
          <a:p>
            <a:pPr marL="0" indent="0">
              <a:buNone/>
            </a:pPr>
            <a:endParaRPr lang="en-US" sz="2400" dirty="0"/>
          </a:p>
          <a:p>
            <a:pPr marL="0" indent="0">
              <a:buNone/>
            </a:pPr>
            <a:r>
              <a:rPr lang="en-US" sz="4000" dirty="0"/>
              <a:t>* present day </a:t>
            </a:r>
            <a:r>
              <a:rPr lang="en-US" sz="4000" dirty="0" err="1"/>
              <a:t>microsoft</a:t>
            </a:r>
            <a:r>
              <a:rPr lang="en-US" sz="4000" dirty="0"/>
              <a:t> excel  </a:t>
            </a:r>
          </a:p>
          <a:p>
            <a:pPr marL="0" indent="0">
              <a:buNone/>
            </a:pPr>
            <a:r>
              <a:rPr lang="en-US" sz="2400" dirty="0"/>
              <a:t>Flash forward to present day with the latest release of Excel 2019 and Excel365, Microsoft Excel is the most familiar, flexible, and widely used business application in the world due to its capability to adapt to almost any business process. Coupled with the use of other Microsoft Office applications, Word, Outlook, PowerPoint, etc., there is little that cannot be handled by this very powerful combination.</a:t>
            </a:r>
          </a:p>
          <a:p>
            <a:pPr marL="0" indent="0">
              <a:buNone/>
            </a:pPr>
            <a:endParaRPr lang="en-US" sz="2400" dirty="0"/>
          </a:p>
          <a:p>
            <a:pPr marL="0" indent="0">
              <a:buNone/>
            </a:pPr>
            <a:r>
              <a:rPr lang="en-US" sz="4000" dirty="0"/>
              <a:t>* the future of </a:t>
            </a:r>
            <a:r>
              <a:rPr lang="en-US" sz="4000" dirty="0" err="1"/>
              <a:t>microsoft</a:t>
            </a:r>
            <a:r>
              <a:rPr lang="en-US" sz="4000" dirty="0"/>
              <a:t> excel  </a:t>
            </a:r>
          </a:p>
          <a:p>
            <a:pPr marL="0" indent="0">
              <a:buNone/>
            </a:pPr>
            <a:r>
              <a:rPr lang="en-US" sz="2400" dirty="0"/>
              <a:t>Where do we go from here? With the internet central to our lives and business, it makes sense that the needs of the many will prevail. As the Microsoft platforms continue to evolve, it becomes a full time job to stay up-to-date on the emerging technologies. Microsoft Excel will keep it’s position as the top platform to analyze data, create charts and presentations, and integrate with powerful tools for visual dashboards and BI workflows.</a:t>
            </a:r>
          </a:p>
        </p:txBody>
      </p:sp>
    </p:spTree>
    <p:extLst>
      <p:ext uri="{BB962C8B-B14F-4D97-AF65-F5344CB8AC3E}">
        <p14:creationId xmlns:p14="http://schemas.microsoft.com/office/powerpoint/2010/main" val="357578197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4">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07B33-8C22-401D-B2E4-025917612C67}"/>
              </a:ext>
            </a:extLst>
          </p:cNvPr>
          <p:cNvSpPr>
            <a:spLocks noGrp="1"/>
          </p:cNvSpPr>
          <p:nvPr>
            <p:ph type="title"/>
          </p:nvPr>
        </p:nvSpPr>
        <p:spPr>
          <a:xfrm flipV="1">
            <a:off x="646111" y="304800"/>
            <a:ext cx="9404723" cy="147918"/>
          </a:xfrm>
        </p:spPr>
        <p:txBody>
          <a:bodyPr/>
          <a:lstStyle/>
          <a:p>
            <a:pPr algn="ctr"/>
            <a:br>
              <a:rPr lang="en-US" dirty="0"/>
            </a:br>
            <a:endParaRPr lang="en-US" dirty="0"/>
          </a:p>
        </p:txBody>
      </p:sp>
      <p:sp>
        <p:nvSpPr>
          <p:cNvPr id="7" name="Content Placeholder 6">
            <a:extLst>
              <a:ext uri="{FF2B5EF4-FFF2-40B4-BE49-F238E27FC236}">
                <a16:creationId xmlns:a16="http://schemas.microsoft.com/office/drawing/2014/main" id="{91B75564-405F-48F2-BD9D-023D1F084636}"/>
              </a:ext>
            </a:extLst>
          </p:cNvPr>
          <p:cNvSpPr>
            <a:spLocks noGrp="1"/>
          </p:cNvSpPr>
          <p:nvPr>
            <p:ph sz="half" idx="1"/>
          </p:nvPr>
        </p:nvSpPr>
        <p:spPr>
          <a:xfrm>
            <a:off x="508000" y="304801"/>
            <a:ext cx="5260250" cy="5951538"/>
          </a:xfrm>
        </p:spPr>
        <p:txBody>
          <a:bodyPr/>
          <a:lstStyle/>
          <a:p>
            <a:pPr marL="0" indent="0">
              <a:buNone/>
            </a:pPr>
            <a:r>
              <a:rPr lang="en-US" sz="3600" dirty="0"/>
              <a:t>What is a cell </a:t>
            </a:r>
            <a:r>
              <a:rPr lang="en-US" sz="3600" dirty="0">
                <a:latin typeface="Algerian" panose="04020705040A02060702" pitchFamily="82" charset="0"/>
              </a:rPr>
              <a:t>?</a:t>
            </a:r>
            <a:endParaRPr lang="en-US" sz="3600" dirty="0"/>
          </a:p>
          <a:p>
            <a:pPr marL="0" indent="0">
              <a:buNone/>
            </a:pPr>
            <a:endParaRPr lang="en-US" dirty="0"/>
          </a:p>
          <a:p>
            <a:pPr marL="0" indent="0">
              <a:buNone/>
            </a:pPr>
            <a:r>
              <a:rPr lang="en-US" dirty="0"/>
              <a:t>A spreadsheet is in the form of a table comprising rows and columns. The rectangular box at the intersection point between rows and columns forms a cell. </a:t>
            </a:r>
          </a:p>
          <a:p>
            <a:pPr marL="0" indent="0">
              <a:buNone/>
            </a:pPr>
            <a:endParaRPr lang="en-US" dirty="0"/>
          </a:p>
          <a:p>
            <a:pPr marL="0" indent="0">
              <a:buNone/>
            </a:pPr>
            <a:r>
              <a:rPr lang="en-US" sz="3600" dirty="0"/>
              <a:t>What is cell address </a:t>
            </a:r>
            <a:r>
              <a:rPr lang="en-US" sz="3600" dirty="0">
                <a:latin typeface="Algerian" panose="04020705040A02060702" pitchFamily="82" charset="0"/>
              </a:rPr>
              <a:t>?</a:t>
            </a:r>
            <a:endParaRPr lang="en-US" sz="3600" dirty="0"/>
          </a:p>
          <a:p>
            <a:pPr marL="0" indent="0">
              <a:buNone/>
            </a:pPr>
            <a:endParaRPr lang="en-US" dirty="0"/>
          </a:p>
          <a:p>
            <a:pPr marL="0" indent="0">
              <a:buNone/>
            </a:pPr>
            <a:r>
              <a:rPr lang="en-US" dirty="0"/>
              <a:t>The cell address is the name by which is cell can be addressed. For example, if row 7 is interested in column G, then the cell address is G7.</a:t>
            </a:r>
          </a:p>
        </p:txBody>
      </p:sp>
      <p:pic>
        <p:nvPicPr>
          <p:cNvPr id="10" name="Content Placeholder 9">
            <a:extLst>
              <a:ext uri="{FF2B5EF4-FFF2-40B4-BE49-F238E27FC236}">
                <a16:creationId xmlns:a16="http://schemas.microsoft.com/office/drawing/2014/main" id="{61D4EEBD-79A1-4B72-AA74-5035375A55A9}"/>
              </a:ext>
            </a:extLst>
          </p:cNvPr>
          <p:cNvPicPr>
            <a:picLocks noGrp="1" noChangeAspect="1"/>
          </p:cNvPicPr>
          <p:nvPr>
            <p:ph sz="half" idx="2"/>
          </p:nvPr>
        </p:nvPicPr>
        <p:blipFill>
          <a:blip r:embed="rId2"/>
          <a:stretch>
            <a:fillRect/>
          </a:stretch>
        </p:blipFill>
        <p:spPr>
          <a:xfrm>
            <a:off x="5768250" y="1335314"/>
            <a:ext cx="5422038" cy="3904343"/>
          </a:xfrm>
        </p:spPr>
      </p:pic>
    </p:spTree>
    <p:extLst>
      <p:ext uri="{BB962C8B-B14F-4D97-AF65-F5344CB8AC3E}">
        <p14:creationId xmlns:p14="http://schemas.microsoft.com/office/powerpoint/2010/main" val="416574050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4">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07B33-8C22-401D-B2E4-025917612C67}"/>
              </a:ext>
            </a:extLst>
          </p:cNvPr>
          <p:cNvSpPr>
            <a:spLocks noGrp="1"/>
          </p:cNvSpPr>
          <p:nvPr>
            <p:ph type="title"/>
          </p:nvPr>
        </p:nvSpPr>
        <p:spPr>
          <a:xfrm>
            <a:off x="646111" y="452718"/>
            <a:ext cx="9404723" cy="839053"/>
          </a:xfrm>
        </p:spPr>
        <p:txBody>
          <a:bodyPr/>
          <a:lstStyle/>
          <a:p>
            <a:pPr algn="ctr"/>
            <a:r>
              <a:rPr lang="en-US" dirty="0"/>
              <a:t>Features of Microsoft excel </a:t>
            </a:r>
            <a:br>
              <a:rPr lang="en-US" dirty="0"/>
            </a:br>
            <a:endParaRPr lang="en-US" dirty="0"/>
          </a:p>
        </p:txBody>
      </p:sp>
      <p:sp>
        <p:nvSpPr>
          <p:cNvPr id="5" name="Content Placeholder 4">
            <a:extLst>
              <a:ext uri="{FF2B5EF4-FFF2-40B4-BE49-F238E27FC236}">
                <a16:creationId xmlns:a16="http://schemas.microsoft.com/office/drawing/2014/main" id="{AC15DAA1-1B88-4306-B317-7EEE4EE145C3}"/>
              </a:ext>
            </a:extLst>
          </p:cNvPr>
          <p:cNvSpPr>
            <a:spLocks noGrp="1"/>
          </p:cNvSpPr>
          <p:nvPr>
            <p:ph sz="half" idx="1"/>
          </p:nvPr>
        </p:nvSpPr>
        <p:spPr>
          <a:xfrm>
            <a:off x="646110" y="1698171"/>
            <a:ext cx="2387375" cy="3875315"/>
          </a:xfrm>
        </p:spPr>
        <p:txBody>
          <a:bodyPr>
            <a:normAutofit/>
          </a:bodyPr>
          <a:lstStyle/>
          <a:p>
            <a:pPr marL="0" indent="0">
              <a:buNone/>
            </a:pPr>
            <a:r>
              <a:rPr lang="en-US" sz="2400" dirty="0"/>
              <a:t>• Home </a:t>
            </a:r>
          </a:p>
          <a:p>
            <a:pPr marL="0" indent="0">
              <a:buNone/>
            </a:pPr>
            <a:r>
              <a:rPr lang="en-US" sz="2400" dirty="0"/>
              <a:t>• Insert   </a:t>
            </a:r>
          </a:p>
          <a:p>
            <a:pPr marL="0" indent="0">
              <a:buNone/>
            </a:pPr>
            <a:r>
              <a:rPr lang="en-US" sz="2400" dirty="0"/>
              <a:t>• Page Layout </a:t>
            </a:r>
          </a:p>
          <a:p>
            <a:pPr marL="0" indent="0">
              <a:buNone/>
            </a:pPr>
            <a:r>
              <a:rPr lang="en-US" sz="2400" dirty="0"/>
              <a:t>• Formulas </a:t>
            </a:r>
          </a:p>
          <a:p>
            <a:pPr marL="0" indent="0">
              <a:buNone/>
            </a:pPr>
            <a:r>
              <a:rPr lang="en-US" sz="2400" dirty="0"/>
              <a:t>• Data</a:t>
            </a:r>
          </a:p>
          <a:p>
            <a:pPr marL="0" indent="0">
              <a:buNone/>
            </a:pPr>
            <a:r>
              <a:rPr lang="en-US" sz="2400" dirty="0"/>
              <a:t>• Review </a:t>
            </a:r>
          </a:p>
          <a:p>
            <a:pPr marL="0" indent="0">
              <a:buNone/>
            </a:pPr>
            <a:r>
              <a:rPr lang="en-US" sz="2400" dirty="0"/>
              <a:t>• View</a:t>
            </a:r>
          </a:p>
        </p:txBody>
      </p:sp>
      <p:pic>
        <p:nvPicPr>
          <p:cNvPr id="9" name="Content Placeholder 8">
            <a:extLst>
              <a:ext uri="{FF2B5EF4-FFF2-40B4-BE49-F238E27FC236}">
                <a16:creationId xmlns:a16="http://schemas.microsoft.com/office/drawing/2014/main" id="{6990E568-1898-4796-97F9-DAD7E7648F0F}"/>
              </a:ext>
            </a:extLst>
          </p:cNvPr>
          <p:cNvPicPr>
            <a:picLocks noGrp="1" noChangeAspect="1"/>
          </p:cNvPicPr>
          <p:nvPr>
            <p:ph sz="half" idx="2"/>
          </p:nvPr>
        </p:nvPicPr>
        <p:blipFill>
          <a:blip r:embed="rId2"/>
          <a:stretch>
            <a:fillRect/>
          </a:stretch>
        </p:blipFill>
        <p:spPr>
          <a:xfrm>
            <a:off x="3033485" y="1886857"/>
            <a:ext cx="8512403" cy="2815772"/>
          </a:xfrm>
        </p:spPr>
      </p:pic>
    </p:spTree>
    <p:extLst>
      <p:ext uri="{BB962C8B-B14F-4D97-AF65-F5344CB8AC3E}">
        <p14:creationId xmlns:p14="http://schemas.microsoft.com/office/powerpoint/2010/main" val="285454751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75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3C6B-904A-442A-A7BD-554DDB708042}"/>
              </a:ext>
            </a:extLst>
          </p:cNvPr>
          <p:cNvSpPr>
            <a:spLocks noGrp="1"/>
          </p:cNvSpPr>
          <p:nvPr>
            <p:ph type="title"/>
          </p:nvPr>
        </p:nvSpPr>
        <p:spPr>
          <a:xfrm>
            <a:off x="1103312" y="452719"/>
            <a:ext cx="8947522" cy="1080660"/>
          </a:xfrm>
        </p:spPr>
        <p:txBody>
          <a:bodyPr/>
          <a:lstStyle/>
          <a:p>
            <a:pPr algn="ctr"/>
            <a:r>
              <a:rPr lang="en-US" sz="4800" dirty="0"/>
              <a:t>Introduction</a:t>
            </a:r>
          </a:p>
        </p:txBody>
      </p:sp>
      <p:sp>
        <p:nvSpPr>
          <p:cNvPr id="3" name="Content Placeholder 2">
            <a:extLst>
              <a:ext uri="{FF2B5EF4-FFF2-40B4-BE49-F238E27FC236}">
                <a16:creationId xmlns:a16="http://schemas.microsoft.com/office/drawing/2014/main" id="{DB3DB5F3-4744-4949-94B4-1298B3F89193}"/>
              </a:ext>
            </a:extLst>
          </p:cNvPr>
          <p:cNvSpPr>
            <a:spLocks noGrp="1"/>
          </p:cNvSpPr>
          <p:nvPr>
            <p:ph idx="1"/>
          </p:nvPr>
        </p:nvSpPr>
        <p:spPr/>
        <p:txBody>
          <a:bodyPr/>
          <a:lstStyle/>
          <a:p>
            <a:r>
              <a:rPr lang="en-US" sz="2400" b="1" dirty="0"/>
              <a:t> Microsoft Office </a:t>
            </a:r>
            <a:r>
              <a:rPr lang="en-US" sz="2400" dirty="0"/>
              <a:t>is an office suite of desktop applications, servers and services </a:t>
            </a:r>
            <a:r>
              <a:rPr lang="en-US" sz="2400" dirty="0" err="1"/>
              <a:t>fot</a:t>
            </a:r>
            <a:r>
              <a:rPr lang="en-US" sz="2400" dirty="0"/>
              <a:t> the </a:t>
            </a:r>
            <a:r>
              <a:rPr lang="en-US" sz="2400" b="1" dirty="0"/>
              <a:t>Microsoft Windows</a:t>
            </a:r>
            <a:r>
              <a:rPr lang="en-US" sz="2400" dirty="0"/>
              <a:t> and </a:t>
            </a:r>
            <a:r>
              <a:rPr lang="en-US" sz="2400" b="1" dirty="0"/>
              <a:t>Mac OS X</a:t>
            </a:r>
            <a:r>
              <a:rPr lang="en-US" sz="2400" dirty="0"/>
              <a:t> operating systems, introduced by Microsoft on August 1, 1989.</a:t>
            </a:r>
          </a:p>
          <a:p>
            <a:pPr marL="0" indent="0">
              <a:buNone/>
            </a:pPr>
            <a:endParaRPr lang="en-US" sz="2400" dirty="0"/>
          </a:p>
          <a:p>
            <a:r>
              <a:rPr lang="en-US" sz="2400" dirty="0"/>
              <a:t>First version of office </a:t>
            </a:r>
            <a:r>
              <a:rPr lang="en-US" sz="2400" dirty="0" err="1"/>
              <a:t>contined</a:t>
            </a:r>
            <a:r>
              <a:rPr lang="en-US" sz="2400" dirty="0"/>
              <a:t> </a:t>
            </a:r>
            <a:r>
              <a:rPr lang="en-US" sz="2400" b="1" dirty="0"/>
              <a:t>Microsoft </a:t>
            </a:r>
            <a:r>
              <a:rPr lang="en-US" sz="2400" b="1" dirty="0" err="1"/>
              <a:t>word,Microsoft</a:t>
            </a:r>
            <a:r>
              <a:rPr lang="en-US" sz="2400" b="1" dirty="0"/>
              <a:t> Excel</a:t>
            </a:r>
            <a:r>
              <a:rPr lang="en-US" sz="2400" dirty="0"/>
              <a:t> and </a:t>
            </a:r>
            <a:r>
              <a:rPr lang="en-US" sz="2400" b="1" dirty="0"/>
              <a:t>Microsoft power point. </a:t>
            </a:r>
            <a:r>
              <a:rPr lang="en-US" sz="2400" dirty="0"/>
              <a:t>Over the years office applications have grown substantially closer shared features such as a common spell checker</a:t>
            </a:r>
          </a:p>
          <a:p>
            <a:endParaRPr lang="en-US" dirty="0"/>
          </a:p>
        </p:txBody>
      </p:sp>
    </p:spTree>
    <p:extLst>
      <p:ext uri="{BB962C8B-B14F-4D97-AF65-F5344CB8AC3E}">
        <p14:creationId xmlns:p14="http://schemas.microsoft.com/office/powerpoint/2010/main" val="17404603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4">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07B33-8C22-401D-B2E4-025917612C67}"/>
              </a:ext>
            </a:extLst>
          </p:cNvPr>
          <p:cNvSpPr>
            <a:spLocks noGrp="1"/>
          </p:cNvSpPr>
          <p:nvPr>
            <p:ph type="title"/>
          </p:nvPr>
        </p:nvSpPr>
        <p:spPr>
          <a:xfrm>
            <a:off x="646111" y="452718"/>
            <a:ext cx="9404723" cy="839053"/>
          </a:xfrm>
        </p:spPr>
        <p:txBody>
          <a:bodyPr/>
          <a:lstStyle/>
          <a:p>
            <a:pPr algn="ctr"/>
            <a:r>
              <a:rPr lang="en-US" sz="3600" dirty="0"/>
              <a:t>Basic Parts of Microsoft Excel Window:</a:t>
            </a:r>
            <a:br>
              <a:rPr lang="en-US" sz="3600" dirty="0"/>
            </a:br>
            <a:endParaRPr lang="en-US" sz="3600" dirty="0"/>
          </a:p>
        </p:txBody>
      </p:sp>
      <p:sp>
        <p:nvSpPr>
          <p:cNvPr id="5" name="Content Placeholder 4">
            <a:extLst>
              <a:ext uri="{FF2B5EF4-FFF2-40B4-BE49-F238E27FC236}">
                <a16:creationId xmlns:a16="http://schemas.microsoft.com/office/drawing/2014/main" id="{AC15DAA1-1B88-4306-B317-7EEE4EE145C3}"/>
              </a:ext>
            </a:extLst>
          </p:cNvPr>
          <p:cNvSpPr>
            <a:spLocks noGrp="1"/>
          </p:cNvSpPr>
          <p:nvPr>
            <p:ph sz="half" idx="1"/>
          </p:nvPr>
        </p:nvSpPr>
        <p:spPr>
          <a:xfrm>
            <a:off x="646111" y="1291771"/>
            <a:ext cx="2590575" cy="5283200"/>
          </a:xfrm>
        </p:spPr>
        <p:txBody>
          <a:bodyPr>
            <a:normAutofit fontScale="92500"/>
          </a:bodyPr>
          <a:lstStyle/>
          <a:p>
            <a:pPr>
              <a:buFont typeface="Wingdings" panose="05000000000000000000" pitchFamily="2" charset="2"/>
              <a:buChar char="§"/>
            </a:pPr>
            <a:r>
              <a:rPr lang="en-US" sz="2400" dirty="0"/>
              <a:t>Quick Access Toolbar</a:t>
            </a:r>
          </a:p>
          <a:p>
            <a:pPr>
              <a:buFont typeface="Wingdings" panose="05000000000000000000" pitchFamily="2" charset="2"/>
              <a:buChar char="§"/>
            </a:pPr>
            <a:r>
              <a:rPr lang="en-US" sz="2400" dirty="0"/>
              <a:t>File Tab</a:t>
            </a:r>
          </a:p>
          <a:p>
            <a:pPr>
              <a:buFont typeface="Wingdings" panose="05000000000000000000" pitchFamily="2" charset="2"/>
              <a:buChar char="§"/>
            </a:pPr>
            <a:r>
              <a:rPr lang="en-US" sz="2400" dirty="0"/>
              <a:t>Title Bar</a:t>
            </a:r>
          </a:p>
          <a:p>
            <a:pPr>
              <a:buFont typeface="Wingdings" panose="05000000000000000000" pitchFamily="2" charset="2"/>
              <a:buChar char="§"/>
            </a:pPr>
            <a:r>
              <a:rPr lang="en-US" sz="2400" dirty="0"/>
              <a:t>Control Buttons</a:t>
            </a:r>
          </a:p>
          <a:p>
            <a:pPr>
              <a:buFont typeface="Wingdings" panose="05000000000000000000" pitchFamily="2" charset="2"/>
              <a:buChar char="§"/>
            </a:pPr>
            <a:r>
              <a:rPr lang="en-US" sz="2400" dirty="0"/>
              <a:t>Menu Bar</a:t>
            </a:r>
          </a:p>
          <a:p>
            <a:pPr>
              <a:buFont typeface="Wingdings" panose="05000000000000000000" pitchFamily="2" charset="2"/>
              <a:buChar char="§"/>
            </a:pPr>
            <a:r>
              <a:rPr lang="en-US" sz="2400" dirty="0"/>
              <a:t>Ribbon/Toolbar</a:t>
            </a:r>
          </a:p>
          <a:p>
            <a:pPr>
              <a:buFont typeface="Wingdings" panose="05000000000000000000" pitchFamily="2" charset="2"/>
              <a:buChar char="§"/>
            </a:pPr>
            <a:r>
              <a:rPr lang="en-US" sz="2400" dirty="0"/>
              <a:t>Dialog Box Launcher </a:t>
            </a:r>
          </a:p>
          <a:p>
            <a:pPr>
              <a:buFont typeface="Wingdings" panose="05000000000000000000" pitchFamily="2" charset="2"/>
              <a:buChar char="§"/>
            </a:pPr>
            <a:r>
              <a:rPr lang="en-US" sz="2400" dirty="0"/>
              <a:t>Name Box</a:t>
            </a:r>
          </a:p>
          <a:p>
            <a:pPr>
              <a:buFont typeface="Wingdings" panose="05000000000000000000" pitchFamily="2" charset="2"/>
              <a:buChar char="§"/>
            </a:pPr>
            <a:r>
              <a:rPr lang="en-US" sz="2400" dirty="0"/>
              <a:t>Formula Bar</a:t>
            </a:r>
          </a:p>
        </p:txBody>
      </p:sp>
      <p:pic>
        <p:nvPicPr>
          <p:cNvPr id="8" name="Content Placeholder 7">
            <a:extLst>
              <a:ext uri="{FF2B5EF4-FFF2-40B4-BE49-F238E27FC236}">
                <a16:creationId xmlns:a16="http://schemas.microsoft.com/office/drawing/2014/main" id="{254FAC08-C898-426A-AC03-9B69E6560BC3}"/>
              </a:ext>
            </a:extLst>
          </p:cNvPr>
          <p:cNvPicPr>
            <a:picLocks noGrp="1" noChangeAspect="1"/>
          </p:cNvPicPr>
          <p:nvPr>
            <p:ph sz="half" idx="2"/>
          </p:nvPr>
        </p:nvPicPr>
        <p:blipFill>
          <a:blip r:embed="rId2"/>
          <a:stretch>
            <a:fillRect/>
          </a:stretch>
        </p:blipFill>
        <p:spPr>
          <a:xfrm>
            <a:off x="5348472" y="1520786"/>
            <a:ext cx="6197417" cy="4488128"/>
          </a:xfrm>
        </p:spPr>
      </p:pic>
      <p:sp>
        <p:nvSpPr>
          <p:cNvPr id="6" name="TextBox 5">
            <a:extLst>
              <a:ext uri="{FF2B5EF4-FFF2-40B4-BE49-F238E27FC236}">
                <a16:creationId xmlns:a16="http://schemas.microsoft.com/office/drawing/2014/main" id="{D9B871FC-565C-4AC1-B586-1F1F7B4EECEC}"/>
              </a:ext>
            </a:extLst>
          </p:cNvPr>
          <p:cNvSpPr txBox="1"/>
          <p:nvPr/>
        </p:nvSpPr>
        <p:spPr>
          <a:xfrm>
            <a:off x="3061293" y="1520785"/>
            <a:ext cx="2287179" cy="3816429"/>
          </a:xfrm>
          <a:prstGeom prst="rect">
            <a:avLst/>
          </a:prstGeom>
          <a:noFill/>
        </p:spPr>
        <p:txBody>
          <a:bodyPr wrap="square" rtlCol="0">
            <a:spAutoFit/>
          </a:bodyPr>
          <a:lstStyle/>
          <a:p>
            <a:pPr marL="285750" indent="-285750">
              <a:buFont typeface="Wingdings" panose="05000000000000000000" pitchFamily="2" charset="2"/>
              <a:buChar char="§"/>
            </a:pPr>
            <a:r>
              <a:rPr lang="en-US" sz="2200" dirty="0"/>
              <a:t>Scroll Bars</a:t>
            </a:r>
          </a:p>
          <a:p>
            <a:pPr marL="285750" indent="-285750">
              <a:buFont typeface="Wingdings" panose="05000000000000000000" pitchFamily="2" charset="2"/>
              <a:buChar char="§"/>
            </a:pPr>
            <a:r>
              <a:rPr lang="en-US" sz="2200" dirty="0"/>
              <a:t>Spreadsheet Area</a:t>
            </a:r>
          </a:p>
          <a:p>
            <a:pPr marL="285750" indent="-285750">
              <a:buFont typeface="Wingdings" panose="05000000000000000000" pitchFamily="2" charset="2"/>
              <a:buChar char="§"/>
            </a:pPr>
            <a:r>
              <a:rPr lang="en-US" sz="2200" dirty="0"/>
              <a:t>Leaf Bar</a:t>
            </a:r>
          </a:p>
          <a:p>
            <a:pPr marL="285750" indent="-285750">
              <a:buFont typeface="Wingdings" panose="05000000000000000000" pitchFamily="2" charset="2"/>
              <a:buChar char="§"/>
            </a:pPr>
            <a:r>
              <a:rPr lang="en-US" sz="2200" dirty="0"/>
              <a:t>Column Bar</a:t>
            </a:r>
          </a:p>
          <a:p>
            <a:pPr marL="285750" indent="-285750">
              <a:buFont typeface="Wingdings" panose="05000000000000000000" pitchFamily="2" charset="2"/>
              <a:buChar char="§"/>
            </a:pPr>
            <a:r>
              <a:rPr lang="en-US" sz="2200" dirty="0"/>
              <a:t>Row Bar</a:t>
            </a:r>
          </a:p>
          <a:p>
            <a:pPr marL="285750" indent="-285750">
              <a:buFont typeface="Wingdings" panose="05000000000000000000" pitchFamily="2" charset="2"/>
              <a:buChar char="§"/>
            </a:pPr>
            <a:r>
              <a:rPr lang="en-US" sz="2200" dirty="0"/>
              <a:t>Cells</a:t>
            </a:r>
          </a:p>
          <a:p>
            <a:pPr marL="285750" indent="-285750">
              <a:buFont typeface="Wingdings" panose="05000000000000000000" pitchFamily="2" charset="2"/>
              <a:buChar char="§"/>
            </a:pPr>
            <a:r>
              <a:rPr lang="en-US" sz="2200" dirty="0"/>
              <a:t>Status Bar</a:t>
            </a:r>
          </a:p>
          <a:p>
            <a:pPr marL="285750" indent="-285750">
              <a:buFont typeface="Wingdings" panose="05000000000000000000" pitchFamily="2" charset="2"/>
              <a:buChar char="§"/>
            </a:pPr>
            <a:r>
              <a:rPr lang="en-US" sz="2200" dirty="0"/>
              <a:t>View Buttons</a:t>
            </a:r>
          </a:p>
          <a:p>
            <a:pPr marL="285750" indent="-285750">
              <a:buFont typeface="Wingdings" panose="05000000000000000000" pitchFamily="2" charset="2"/>
              <a:buChar char="§"/>
            </a:pPr>
            <a:r>
              <a:rPr lang="en-US" sz="2200" dirty="0"/>
              <a:t>Zoom Control</a:t>
            </a:r>
          </a:p>
        </p:txBody>
      </p:sp>
    </p:spTree>
    <p:extLst>
      <p:ext uri="{BB962C8B-B14F-4D97-AF65-F5344CB8AC3E}">
        <p14:creationId xmlns:p14="http://schemas.microsoft.com/office/powerpoint/2010/main" val="157717824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4">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07B33-8C22-401D-B2E4-025917612C67}"/>
              </a:ext>
            </a:extLst>
          </p:cNvPr>
          <p:cNvSpPr>
            <a:spLocks noGrp="1"/>
          </p:cNvSpPr>
          <p:nvPr>
            <p:ph type="title"/>
          </p:nvPr>
        </p:nvSpPr>
        <p:spPr>
          <a:xfrm>
            <a:off x="646111" y="452718"/>
            <a:ext cx="9404723" cy="839053"/>
          </a:xfrm>
        </p:spPr>
        <p:txBody>
          <a:bodyPr/>
          <a:lstStyle/>
          <a:p>
            <a:pPr algn="ctr"/>
            <a:r>
              <a:rPr lang="en-US" dirty="0"/>
              <a:t>Some functions of MS Excel</a:t>
            </a:r>
            <a:br>
              <a:rPr lang="en-US" dirty="0"/>
            </a:br>
            <a:endParaRPr lang="en-US" dirty="0"/>
          </a:p>
        </p:txBody>
      </p:sp>
      <p:sp>
        <p:nvSpPr>
          <p:cNvPr id="5" name="Content Placeholder 4">
            <a:extLst>
              <a:ext uri="{FF2B5EF4-FFF2-40B4-BE49-F238E27FC236}">
                <a16:creationId xmlns:a16="http://schemas.microsoft.com/office/drawing/2014/main" id="{AC15DAA1-1B88-4306-B317-7EEE4EE145C3}"/>
              </a:ext>
            </a:extLst>
          </p:cNvPr>
          <p:cNvSpPr>
            <a:spLocks noGrp="1"/>
          </p:cNvSpPr>
          <p:nvPr>
            <p:ph sz="half" idx="1"/>
          </p:nvPr>
        </p:nvSpPr>
        <p:spPr>
          <a:xfrm>
            <a:off x="646110" y="1698171"/>
            <a:ext cx="4129090" cy="4200245"/>
          </a:xfrm>
        </p:spPr>
        <p:txBody>
          <a:bodyPr>
            <a:normAutofit/>
          </a:bodyPr>
          <a:lstStyle/>
          <a:p>
            <a:pPr marL="0" indent="0">
              <a:buNone/>
            </a:pPr>
            <a:r>
              <a:rPr lang="en-US" sz="2400" dirty="0"/>
              <a:t>• Average </a:t>
            </a:r>
          </a:p>
          <a:p>
            <a:pPr marL="0" indent="0">
              <a:buNone/>
            </a:pPr>
            <a:r>
              <a:rPr lang="en-US" sz="2400" dirty="0"/>
              <a:t>• Count </a:t>
            </a:r>
          </a:p>
          <a:p>
            <a:pPr marL="0" indent="0">
              <a:buNone/>
            </a:pPr>
            <a:r>
              <a:rPr lang="en-US" sz="2400" dirty="0"/>
              <a:t>• Pi</a:t>
            </a:r>
          </a:p>
          <a:p>
            <a:pPr marL="0" indent="0">
              <a:buNone/>
            </a:pPr>
            <a:r>
              <a:rPr lang="en-US" sz="2400" dirty="0"/>
              <a:t>• Sum </a:t>
            </a:r>
          </a:p>
          <a:p>
            <a:pPr marL="0" indent="0">
              <a:buNone/>
            </a:pPr>
            <a:r>
              <a:rPr lang="en-US" sz="2400" dirty="0"/>
              <a:t>• Product </a:t>
            </a:r>
          </a:p>
          <a:p>
            <a:pPr marL="0" indent="0">
              <a:buNone/>
            </a:pPr>
            <a:r>
              <a:rPr lang="en-US" sz="2400" dirty="0"/>
              <a:t>• Max </a:t>
            </a:r>
          </a:p>
          <a:p>
            <a:pPr marL="0" indent="0">
              <a:buNone/>
            </a:pPr>
            <a:r>
              <a:rPr lang="en-US" sz="2400" dirty="0"/>
              <a:t>• If</a:t>
            </a:r>
          </a:p>
        </p:txBody>
      </p:sp>
      <p:sp>
        <p:nvSpPr>
          <p:cNvPr id="3" name="Content Placeholder 2">
            <a:extLst>
              <a:ext uri="{FF2B5EF4-FFF2-40B4-BE49-F238E27FC236}">
                <a16:creationId xmlns:a16="http://schemas.microsoft.com/office/drawing/2014/main" id="{21CD93EC-B1B2-4A73-AA53-7CA9864A902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44982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4">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07B33-8C22-401D-B2E4-025917612C67}"/>
              </a:ext>
            </a:extLst>
          </p:cNvPr>
          <p:cNvSpPr>
            <a:spLocks noGrp="1"/>
          </p:cNvSpPr>
          <p:nvPr>
            <p:ph type="title"/>
          </p:nvPr>
        </p:nvSpPr>
        <p:spPr>
          <a:xfrm>
            <a:off x="646111" y="182136"/>
            <a:ext cx="9404723" cy="839053"/>
          </a:xfrm>
        </p:spPr>
        <p:txBody>
          <a:bodyPr/>
          <a:lstStyle/>
          <a:p>
            <a:pPr algn="ctr"/>
            <a:r>
              <a:rPr lang="en-US" sz="3200" dirty="0"/>
              <a:t>What are advantages and disadvantages of Microsoft Excel ?</a:t>
            </a:r>
            <a:br>
              <a:rPr lang="en-US" dirty="0"/>
            </a:br>
            <a:endParaRPr lang="en-US" dirty="0"/>
          </a:p>
        </p:txBody>
      </p:sp>
      <p:sp>
        <p:nvSpPr>
          <p:cNvPr id="5" name="Content Placeholder 4">
            <a:extLst>
              <a:ext uri="{FF2B5EF4-FFF2-40B4-BE49-F238E27FC236}">
                <a16:creationId xmlns:a16="http://schemas.microsoft.com/office/drawing/2014/main" id="{AC15DAA1-1B88-4306-B317-7EEE4EE145C3}"/>
              </a:ext>
            </a:extLst>
          </p:cNvPr>
          <p:cNvSpPr>
            <a:spLocks noGrp="1"/>
          </p:cNvSpPr>
          <p:nvPr>
            <p:ph sz="half" idx="1"/>
          </p:nvPr>
        </p:nvSpPr>
        <p:spPr>
          <a:xfrm>
            <a:off x="646110" y="1698171"/>
            <a:ext cx="4825776" cy="4200245"/>
          </a:xfrm>
        </p:spPr>
        <p:txBody>
          <a:bodyPr>
            <a:normAutofit lnSpcReduction="10000"/>
          </a:bodyPr>
          <a:lstStyle/>
          <a:p>
            <a:pPr marL="0" indent="0">
              <a:buNone/>
            </a:pPr>
            <a:r>
              <a:rPr lang="en-US" sz="2400" dirty="0"/>
              <a:t>Advantages of Microsoft excel</a:t>
            </a:r>
          </a:p>
          <a:p>
            <a:pPr marL="0" indent="0">
              <a:buNone/>
            </a:pPr>
            <a:r>
              <a:rPr lang="en-US" sz="2400" dirty="0"/>
              <a:t>* Table</a:t>
            </a:r>
          </a:p>
          <a:p>
            <a:pPr marL="0" indent="0">
              <a:buNone/>
            </a:pPr>
            <a:r>
              <a:rPr lang="en-US" sz="2400" dirty="0"/>
              <a:t>* Office work </a:t>
            </a:r>
          </a:p>
          <a:p>
            <a:pPr marL="0" indent="0">
              <a:buNone/>
            </a:pPr>
            <a:r>
              <a:rPr lang="en-US" sz="2400" dirty="0"/>
              <a:t>* Password protect </a:t>
            </a:r>
          </a:p>
          <a:p>
            <a:pPr marL="0" indent="0">
              <a:buNone/>
            </a:pPr>
            <a:r>
              <a:rPr lang="en-US" sz="2400" dirty="0"/>
              <a:t>* A lot of data </a:t>
            </a:r>
          </a:p>
          <a:p>
            <a:pPr marL="0" indent="0">
              <a:buNone/>
            </a:pPr>
            <a:r>
              <a:rPr lang="en-US" sz="2400" dirty="0"/>
              <a:t>* Use anywhere </a:t>
            </a:r>
          </a:p>
          <a:p>
            <a:pPr marL="0" indent="0">
              <a:buNone/>
            </a:pPr>
            <a:r>
              <a:rPr lang="en-US" sz="2400" dirty="0"/>
              <a:t>* Sharing</a:t>
            </a:r>
          </a:p>
          <a:p>
            <a:pPr marL="0" indent="0">
              <a:buNone/>
            </a:pPr>
            <a:r>
              <a:rPr lang="en-US" sz="2400" dirty="0"/>
              <a:t>* Free templates </a:t>
            </a:r>
          </a:p>
          <a:p>
            <a:pPr marL="0" indent="0">
              <a:buNone/>
            </a:pPr>
            <a:r>
              <a:rPr lang="en-US" sz="2400" dirty="0"/>
              <a:t>* Multiple spreadsheets </a:t>
            </a:r>
          </a:p>
        </p:txBody>
      </p:sp>
      <p:sp>
        <p:nvSpPr>
          <p:cNvPr id="3" name="Content Placeholder 2">
            <a:extLst>
              <a:ext uri="{FF2B5EF4-FFF2-40B4-BE49-F238E27FC236}">
                <a16:creationId xmlns:a16="http://schemas.microsoft.com/office/drawing/2014/main" id="{21CD93EC-B1B2-4A73-AA53-7CA9864A9025}"/>
              </a:ext>
            </a:extLst>
          </p:cNvPr>
          <p:cNvSpPr>
            <a:spLocks noGrp="1"/>
          </p:cNvSpPr>
          <p:nvPr>
            <p:ph sz="half" idx="2"/>
          </p:nvPr>
        </p:nvSpPr>
        <p:spPr>
          <a:xfrm>
            <a:off x="5915750" y="1698171"/>
            <a:ext cx="4396341" cy="4200245"/>
          </a:xfrm>
        </p:spPr>
        <p:txBody>
          <a:bodyPr>
            <a:normAutofit lnSpcReduction="10000"/>
          </a:bodyPr>
          <a:lstStyle/>
          <a:p>
            <a:pPr marL="0" indent="0">
              <a:buNone/>
            </a:pPr>
            <a:r>
              <a:rPr lang="en-US" sz="3200" dirty="0"/>
              <a:t>Disadvantages of Microsoft excel</a:t>
            </a:r>
          </a:p>
          <a:p>
            <a:pPr marL="0" indent="0">
              <a:buNone/>
            </a:pPr>
            <a:r>
              <a:rPr lang="en-US" sz="2400" dirty="0"/>
              <a:t>* Virus attack </a:t>
            </a:r>
          </a:p>
          <a:p>
            <a:pPr marL="0" indent="0">
              <a:buNone/>
            </a:pPr>
            <a:r>
              <a:rPr lang="en-US" sz="2400" dirty="0"/>
              <a:t>* Difficult to learn </a:t>
            </a:r>
          </a:p>
          <a:p>
            <a:pPr marL="0" indent="0">
              <a:buNone/>
            </a:pPr>
            <a:r>
              <a:rPr lang="en-US" sz="2400" dirty="0"/>
              <a:t>* High price </a:t>
            </a:r>
          </a:p>
          <a:p>
            <a:pPr marL="0" indent="0">
              <a:buNone/>
            </a:pPr>
            <a:r>
              <a:rPr lang="en-US" sz="2400" dirty="0"/>
              <a:t>* Handing errors </a:t>
            </a:r>
          </a:p>
          <a:p>
            <a:pPr marL="0" indent="0">
              <a:buNone/>
            </a:pPr>
            <a:r>
              <a:rPr lang="en-US" sz="2400" dirty="0"/>
              <a:t>* Becomes slow</a:t>
            </a:r>
          </a:p>
        </p:txBody>
      </p:sp>
    </p:spTree>
    <p:extLst>
      <p:ext uri="{BB962C8B-B14F-4D97-AF65-F5344CB8AC3E}">
        <p14:creationId xmlns:p14="http://schemas.microsoft.com/office/powerpoint/2010/main" val="85090426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8634-125D-47F2-97EF-91452A6808E9}"/>
              </a:ext>
            </a:extLst>
          </p:cNvPr>
          <p:cNvSpPr>
            <a:spLocks noGrp="1"/>
          </p:cNvSpPr>
          <p:nvPr>
            <p:ph type="title"/>
          </p:nvPr>
        </p:nvSpPr>
        <p:spPr/>
        <p:txBody>
          <a:bodyPr/>
          <a:lstStyle/>
          <a:p>
            <a:pPr algn="ctr"/>
            <a:r>
              <a:rPr lang="en-US" dirty="0"/>
              <a:t>Microsoft Access</a:t>
            </a:r>
          </a:p>
        </p:txBody>
      </p:sp>
      <p:sp>
        <p:nvSpPr>
          <p:cNvPr id="4" name="Content Placeholder 3">
            <a:extLst>
              <a:ext uri="{FF2B5EF4-FFF2-40B4-BE49-F238E27FC236}">
                <a16:creationId xmlns:a16="http://schemas.microsoft.com/office/drawing/2014/main" id="{11F20ED3-D3AA-4CF7-A2DB-689D6B8D5C1C}"/>
              </a:ext>
            </a:extLst>
          </p:cNvPr>
          <p:cNvSpPr>
            <a:spLocks noGrp="1"/>
          </p:cNvSpPr>
          <p:nvPr>
            <p:ph sz="half" idx="1"/>
          </p:nvPr>
        </p:nvSpPr>
        <p:spPr>
          <a:xfrm>
            <a:off x="1103312" y="2017319"/>
            <a:ext cx="4551181" cy="4239020"/>
          </a:xfrm>
        </p:spPr>
        <p:txBody>
          <a:bodyPr>
            <a:normAutofit/>
          </a:bodyPr>
          <a:lstStyle/>
          <a:p>
            <a:r>
              <a:rPr lang="en-US" sz="4000" dirty="0"/>
              <a:t>Why is it used</a:t>
            </a:r>
            <a:r>
              <a:rPr lang="en-US" sz="4000" dirty="0">
                <a:latin typeface="Algerian" panose="04020705040A02060702" pitchFamily="82" charset="0"/>
              </a:rPr>
              <a:t>?</a:t>
            </a:r>
            <a:endParaRPr lang="en-US" sz="4000" dirty="0"/>
          </a:p>
          <a:p>
            <a:r>
              <a:rPr lang="en-US" sz="4000" dirty="0"/>
              <a:t>Who is using it</a:t>
            </a:r>
            <a:r>
              <a:rPr lang="en-US" sz="4000" dirty="0">
                <a:latin typeface="Algerian" panose="04020705040A02060702" pitchFamily="82" charset="0"/>
              </a:rPr>
              <a:t>?</a:t>
            </a:r>
          </a:p>
          <a:p>
            <a:r>
              <a:rPr lang="en-US" sz="4000" dirty="0"/>
              <a:t>Why we use it</a:t>
            </a:r>
            <a:r>
              <a:rPr lang="en-US" sz="4000" dirty="0">
                <a:latin typeface="Algerian" panose="04020705040A02060702" pitchFamily="82" charset="0"/>
              </a:rPr>
              <a:t>?</a:t>
            </a:r>
          </a:p>
          <a:p>
            <a:pPr marL="0" indent="0">
              <a:buNone/>
            </a:pPr>
            <a:endParaRPr lang="en-US" sz="2800" dirty="0"/>
          </a:p>
        </p:txBody>
      </p:sp>
      <p:pic>
        <p:nvPicPr>
          <p:cNvPr id="9" name="Content Placeholder 8">
            <a:extLst>
              <a:ext uri="{FF2B5EF4-FFF2-40B4-BE49-F238E27FC236}">
                <a16:creationId xmlns:a16="http://schemas.microsoft.com/office/drawing/2014/main" id="{B6201760-5DFD-4513-BED4-4B768ACCD396}"/>
              </a:ext>
            </a:extLst>
          </p:cNvPr>
          <p:cNvPicPr>
            <a:picLocks noGrp="1" noChangeAspect="1"/>
          </p:cNvPicPr>
          <p:nvPr>
            <p:ph sz="half" idx="2"/>
          </p:nvPr>
        </p:nvPicPr>
        <p:blipFill>
          <a:blip r:embed="rId2"/>
          <a:stretch>
            <a:fillRect/>
          </a:stretch>
        </p:blipFill>
        <p:spPr>
          <a:xfrm>
            <a:off x="5654493" y="1447170"/>
            <a:ext cx="4396341" cy="4239019"/>
          </a:xfrm>
        </p:spPr>
      </p:pic>
    </p:spTree>
    <p:extLst>
      <p:ext uri="{BB962C8B-B14F-4D97-AF65-F5344CB8AC3E}">
        <p14:creationId xmlns:p14="http://schemas.microsoft.com/office/powerpoint/2010/main" val="13633318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8634-125D-47F2-97EF-91452A6808E9}"/>
              </a:ext>
            </a:extLst>
          </p:cNvPr>
          <p:cNvSpPr>
            <a:spLocks noGrp="1"/>
          </p:cNvSpPr>
          <p:nvPr>
            <p:ph type="title"/>
          </p:nvPr>
        </p:nvSpPr>
        <p:spPr>
          <a:xfrm>
            <a:off x="646111" y="452718"/>
            <a:ext cx="9404723" cy="719093"/>
          </a:xfrm>
        </p:spPr>
        <p:txBody>
          <a:bodyPr/>
          <a:lstStyle/>
          <a:p>
            <a:pPr algn="ctr"/>
            <a:r>
              <a:rPr lang="en-US" dirty="0"/>
              <a:t>Data Base</a:t>
            </a:r>
          </a:p>
        </p:txBody>
      </p:sp>
      <p:sp>
        <p:nvSpPr>
          <p:cNvPr id="4" name="Content Placeholder 3">
            <a:extLst>
              <a:ext uri="{FF2B5EF4-FFF2-40B4-BE49-F238E27FC236}">
                <a16:creationId xmlns:a16="http://schemas.microsoft.com/office/drawing/2014/main" id="{11F20ED3-D3AA-4CF7-A2DB-689D6B8D5C1C}"/>
              </a:ext>
            </a:extLst>
          </p:cNvPr>
          <p:cNvSpPr>
            <a:spLocks noGrp="1"/>
          </p:cNvSpPr>
          <p:nvPr>
            <p:ph sz="half" idx="1"/>
          </p:nvPr>
        </p:nvSpPr>
        <p:spPr>
          <a:xfrm>
            <a:off x="646112" y="1447170"/>
            <a:ext cx="5008382" cy="4809169"/>
          </a:xfrm>
        </p:spPr>
        <p:txBody>
          <a:bodyPr>
            <a:normAutofit fontScale="77500" lnSpcReduction="20000"/>
          </a:bodyPr>
          <a:lstStyle/>
          <a:p>
            <a:r>
              <a:rPr lang="en-US" sz="5200" dirty="0"/>
              <a:t>What is it</a:t>
            </a:r>
            <a:r>
              <a:rPr lang="en-US" sz="5200" dirty="0">
                <a:latin typeface="Algerian" panose="04020705040A02060702" pitchFamily="82" charset="0"/>
              </a:rPr>
              <a:t>?</a:t>
            </a:r>
            <a:endParaRPr lang="en-US" sz="5200" dirty="0"/>
          </a:p>
          <a:p>
            <a:pPr marL="0" indent="0">
              <a:buNone/>
            </a:pPr>
            <a:r>
              <a:rPr lang="en-US" sz="4000" dirty="0"/>
              <a:t>In computing, a database is an organized collection of data stored and accessed electronically. Small databases can be stored on a file system, while large databases are hosted on computer clusters or cloud storage</a:t>
            </a:r>
          </a:p>
          <a:p>
            <a:pPr marL="0" indent="0">
              <a:buNone/>
            </a:pPr>
            <a:endParaRPr lang="en-US" sz="2800" dirty="0"/>
          </a:p>
        </p:txBody>
      </p:sp>
      <p:pic>
        <p:nvPicPr>
          <p:cNvPr id="7" name="Content Placeholder 6">
            <a:extLst>
              <a:ext uri="{FF2B5EF4-FFF2-40B4-BE49-F238E27FC236}">
                <a16:creationId xmlns:a16="http://schemas.microsoft.com/office/drawing/2014/main" id="{E9B2D537-6ABC-4A3F-AC00-35D962F5D909}"/>
              </a:ext>
            </a:extLst>
          </p:cNvPr>
          <p:cNvPicPr>
            <a:picLocks noGrp="1" noChangeAspect="1"/>
          </p:cNvPicPr>
          <p:nvPr>
            <p:ph sz="half" idx="2"/>
          </p:nvPr>
        </p:nvPicPr>
        <p:blipFill>
          <a:blip r:embed="rId2"/>
          <a:stretch>
            <a:fillRect/>
          </a:stretch>
        </p:blipFill>
        <p:spPr>
          <a:xfrm>
            <a:off x="5654494" y="1447169"/>
            <a:ext cx="5008382" cy="4958113"/>
          </a:xfrm>
        </p:spPr>
      </p:pic>
    </p:spTree>
    <p:extLst>
      <p:ext uri="{BB962C8B-B14F-4D97-AF65-F5344CB8AC3E}">
        <p14:creationId xmlns:p14="http://schemas.microsoft.com/office/powerpoint/2010/main" val="344394371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8634-125D-47F2-97EF-91452A6808E9}"/>
              </a:ext>
            </a:extLst>
          </p:cNvPr>
          <p:cNvSpPr>
            <a:spLocks noGrp="1"/>
          </p:cNvSpPr>
          <p:nvPr>
            <p:ph type="title"/>
          </p:nvPr>
        </p:nvSpPr>
        <p:spPr/>
        <p:txBody>
          <a:bodyPr/>
          <a:lstStyle/>
          <a:p>
            <a:pPr algn="ctr"/>
            <a:r>
              <a:rPr lang="en-US" dirty="0"/>
              <a:t>Example of Data Base</a:t>
            </a:r>
          </a:p>
        </p:txBody>
      </p:sp>
      <p:pic>
        <p:nvPicPr>
          <p:cNvPr id="9" name="Content Placeholder 8">
            <a:extLst>
              <a:ext uri="{FF2B5EF4-FFF2-40B4-BE49-F238E27FC236}">
                <a16:creationId xmlns:a16="http://schemas.microsoft.com/office/drawing/2014/main" id="{3D95D07E-CA6A-4DAC-A103-9286556C9FBF}"/>
              </a:ext>
            </a:extLst>
          </p:cNvPr>
          <p:cNvPicPr>
            <a:picLocks noGrp="1" noChangeAspect="1"/>
          </p:cNvPicPr>
          <p:nvPr>
            <p:ph idx="1"/>
          </p:nvPr>
        </p:nvPicPr>
        <p:blipFill>
          <a:blip r:embed="rId2"/>
          <a:stretch>
            <a:fillRect/>
          </a:stretch>
        </p:blipFill>
        <p:spPr>
          <a:xfrm>
            <a:off x="646111" y="1853248"/>
            <a:ext cx="9404722" cy="4552034"/>
          </a:xfrm>
        </p:spPr>
      </p:pic>
    </p:spTree>
    <p:extLst>
      <p:ext uri="{BB962C8B-B14F-4D97-AF65-F5344CB8AC3E}">
        <p14:creationId xmlns:p14="http://schemas.microsoft.com/office/powerpoint/2010/main" val="21412446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8634-125D-47F2-97EF-91452A6808E9}"/>
              </a:ext>
            </a:extLst>
          </p:cNvPr>
          <p:cNvSpPr>
            <a:spLocks noGrp="1"/>
          </p:cNvSpPr>
          <p:nvPr>
            <p:ph type="title"/>
          </p:nvPr>
        </p:nvSpPr>
        <p:spPr>
          <a:xfrm>
            <a:off x="646111" y="452717"/>
            <a:ext cx="9404723" cy="2493682"/>
          </a:xfrm>
        </p:spPr>
        <p:txBody>
          <a:bodyPr/>
          <a:lstStyle/>
          <a:p>
            <a:pPr algn="ctr"/>
            <a:r>
              <a:rPr lang="en-US" sz="2400" dirty="0"/>
              <a:t>A database management system (or DBMS) is essentially nothing more than a computerized data-keeping system. Users of the system are given facilities to perform several kinds of operations on such a system for either manipulation of the data in the database or the management of the database structure itself</a:t>
            </a:r>
          </a:p>
        </p:txBody>
      </p:sp>
      <p:pic>
        <p:nvPicPr>
          <p:cNvPr id="6" name="Content Placeholder 5">
            <a:extLst>
              <a:ext uri="{FF2B5EF4-FFF2-40B4-BE49-F238E27FC236}">
                <a16:creationId xmlns:a16="http://schemas.microsoft.com/office/drawing/2014/main" id="{EF94E250-565E-44E9-9BBC-35C11B8F7CFF}"/>
              </a:ext>
            </a:extLst>
          </p:cNvPr>
          <p:cNvPicPr>
            <a:picLocks noGrp="1" noChangeAspect="1"/>
          </p:cNvPicPr>
          <p:nvPr>
            <p:ph idx="1"/>
          </p:nvPr>
        </p:nvPicPr>
        <p:blipFill>
          <a:blip r:embed="rId2"/>
          <a:stretch>
            <a:fillRect/>
          </a:stretch>
        </p:blipFill>
        <p:spPr>
          <a:xfrm>
            <a:off x="644525" y="3087306"/>
            <a:ext cx="9405938" cy="3020188"/>
          </a:xfrm>
        </p:spPr>
      </p:pic>
    </p:spTree>
    <p:extLst>
      <p:ext uri="{BB962C8B-B14F-4D97-AF65-F5344CB8AC3E}">
        <p14:creationId xmlns:p14="http://schemas.microsoft.com/office/powerpoint/2010/main" val="38635942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DE9A58-D2B9-4782-B4F6-D094481D4AB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43398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8634-125D-47F2-97EF-91452A6808E9}"/>
              </a:ext>
            </a:extLst>
          </p:cNvPr>
          <p:cNvSpPr>
            <a:spLocks noGrp="1"/>
          </p:cNvSpPr>
          <p:nvPr>
            <p:ph type="title"/>
          </p:nvPr>
        </p:nvSpPr>
        <p:spPr>
          <a:xfrm>
            <a:off x="646111" y="452717"/>
            <a:ext cx="9404723" cy="824540"/>
          </a:xfrm>
        </p:spPr>
        <p:txBody>
          <a:bodyPr/>
          <a:lstStyle/>
          <a:p>
            <a:pPr algn="ctr"/>
            <a:r>
              <a:rPr lang="en-US" sz="4000" dirty="0"/>
              <a:t>Data Base contains one more tables</a:t>
            </a:r>
          </a:p>
        </p:txBody>
      </p:sp>
      <p:pic>
        <p:nvPicPr>
          <p:cNvPr id="7" name="Content Placeholder 6">
            <a:extLst>
              <a:ext uri="{FF2B5EF4-FFF2-40B4-BE49-F238E27FC236}">
                <a16:creationId xmlns:a16="http://schemas.microsoft.com/office/drawing/2014/main" id="{32587336-9E5C-48D8-9494-FA9F41B2AC90}"/>
              </a:ext>
            </a:extLst>
          </p:cNvPr>
          <p:cNvPicPr>
            <a:picLocks noGrp="1" noChangeAspect="1"/>
          </p:cNvPicPr>
          <p:nvPr>
            <p:ph idx="1"/>
          </p:nvPr>
        </p:nvPicPr>
        <p:blipFill>
          <a:blip r:embed="rId2"/>
          <a:stretch>
            <a:fillRect/>
          </a:stretch>
        </p:blipFill>
        <p:spPr>
          <a:xfrm>
            <a:off x="645740" y="1277257"/>
            <a:ext cx="9404723" cy="5128026"/>
          </a:xfrm>
        </p:spPr>
      </p:pic>
    </p:spTree>
    <p:extLst>
      <p:ext uri="{BB962C8B-B14F-4D97-AF65-F5344CB8AC3E}">
        <p14:creationId xmlns:p14="http://schemas.microsoft.com/office/powerpoint/2010/main" val="32916299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8634-125D-47F2-97EF-91452A6808E9}"/>
              </a:ext>
            </a:extLst>
          </p:cNvPr>
          <p:cNvSpPr>
            <a:spLocks noGrp="1"/>
          </p:cNvSpPr>
          <p:nvPr>
            <p:ph type="title"/>
          </p:nvPr>
        </p:nvSpPr>
        <p:spPr>
          <a:xfrm>
            <a:off x="646111" y="452717"/>
            <a:ext cx="9404723" cy="824540"/>
          </a:xfrm>
        </p:spPr>
        <p:txBody>
          <a:bodyPr/>
          <a:lstStyle/>
          <a:p>
            <a:pPr algn="ctr"/>
            <a:r>
              <a:rPr lang="en-US" sz="4800" dirty="0"/>
              <a:t>Tables and Relationship</a:t>
            </a:r>
          </a:p>
        </p:txBody>
      </p:sp>
      <p:pic>
        <p:nvPicPr>
          <p:cNvPr id="6" name="Content Placeholder 5">
            <a:extLst>
              <a:ext uri="{FF2B5EF4-FFF2-40B4-BE49-F238E27FC236}">
                <a16:creationId xmlns:a16="http://schemas.microsoft.com/office/drawing/2014/main" id="{ADB29285-A73B-4EF6-84AC-4C7DEE34415A}"/>
              </a:ext>
            </a:extLst>
          </p:cNvPr>
          <p:cNvPicPr>
            <a:picLocks noGrp="1" noChangeAspect="1"/>
          </p:cNvPicPr>
          <p:nvPr>
            <p:ph idx="1"/>
          </p:nvPr>
        </p:nvPicPr>
        <p:blipFill>
          <a:blip r:embed="rId2"/>
          <a:stretch>
            <a:fillRect/>
          </a:stretch>
        </p:blipFill>
        <p:spPr>
          <a:xfrm>
            <a:off x="646113" y="1960639"/>
            <a:ext cx="4561850" cy="1701800"/>
          </a:xfrm>
        </p:spPr>
      </p:pic>
      <p:pic>
        <p:nvPicPr>
          <p:cNvPr id="10" name="Picture 9">
            <a:extLst>
              <a:ext uri="{FF2B5EF4-FFF2-40B4-BE49-F238E27FC236}">
                <a16:creationId xmlns:a16="http://schemas.microsoft.com/office/drawing/2014/main" id="{736CFC7E-A82C-4560-948D-D4F7E11ADE02}"/>
              </a:ext>
            </a:extLst>
          </p:cNvPr>
          <p:cNvPicPr>
            <a:picLocks noChangeAspect="1"/>
          </p:cNvPicPr>
          <p:nvPr/>
        </p:nvPicPr>
        <p:blipFill>
          <a:blip r:embed="rId3"/>
          <a:stretch>
            <a:fillRect/>
          </a:stretch>
        </p:blipFill>
        <p:spPr>
          <a:xfrm>
            <a:off x="5892801" y="1960639"/>
            <a:ext cx="4561850" cy="1701800"/>
          </a:xfrm>
          <a:prstGeom prst="rect">
            <a:avLst/>
          </a:prstGeom>
        </p:spPr>
      </p:pic>
      <p:pic>
        <p:nvPicPr>
          <p:cNvPr id="14" name="Picture 13">
            <a:extLst>
              <a:ext uri="{FF2B5EF4-FFF2-40B4-BE49-F238E27FC236}">
                <a16:creationId xmlns:a16="http://schemas.microsoft.com/office/drawing/2014/main" id="{5016B7BC-00A9-4F89-B6B6-D1E45B0E4B1E}"/>
              </a:ext>
            </a:extLst>
          </p:cNvPr>
          <p:cNvPicPr>
            <a:picLocks noChangeAspect="1"/>
          </p:cNvPicPr>
          <p:nvPr/>
        </p:nvPicPr>
        <p:blipFill>
          <a:blip r:embed="rId4"/>
          <a:stretch>
            <a:fillRect/>
          </a:stretch>
        </p:blipFill>
        <p:spPr>
          <a:xfrm>
            <a:off x="2927038" y="4073322"/>
            <a:ext cx="5733143" cy="2331961"/>
          </a:xfrm>
          <a:prstGeom prst="rect">
            <a:avLst/>
          </a:prstGeom>
        </p:spPr>
      </p:pic>
    </p:spTree>
    <p:extLst>
      <p:ext uri="{BB962C8B-B14F-4D97-AF65-F5344CB8AC3E}">
        <p14:creationId xmlns:p14="http://schemas.microsoft.com/office/powerpoint/2010/main" val="264791991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75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3C6B-904A-442A-A7BD-554DDB708042}"/>
              </a:ext>
            </a:extLst>
          </p:cNvPr>
          <p:cNvSpPr>
            <a:spLocks noGrp="1"/>
          </p:cNvSpPr>
          <p:nvPr>
            <p:ph type="title"/>
          </p:nvPr>
        </p:nvSpPr>
        <p:spPr>
          <a:xfrm>
            <a:off x="1103312" y="452719"/>
            <a:ext cx="8947522" cy="1080660"/>
          </a:xfrm>
        </p:spPr>
        <p:txBody>
          <a:bodyPr/>
          <a:lstStyle/>
          <a:p>
            <a:pPr algn="ctr"/>
            <a:r>
              <a:rPr lang="en-US" sz="5400" dirty="0"/>
              <a:t>What is Microsoft Office?</a:t>
            </a:r>
          </a:p>
        </p:txBody>
      </p:sp>
      <p:sp>
        <p:nvSpPr>
          <p:cNvPr id="3" name="Content Placeholder 2">
            <a:extLst>
              <a:ext uri="{FF2B5EF4-FFF2-40B4-BE49-F238E27FC236}">
                <a16:creationId xmlns:a16="http://schemas.microsoft.com/office/drawing/2014/main" id="{DB3DB5F3-4744-4949-94B4-1298B3F89193}"/>
              </a:ext>
            </a:extLst>
          </p:cNvPr>
          <p:cNvSpPr>
            <a:spLocks noGrp="1"/>
          </p:cNvSpPr>
          <p:nvPr>
            <p:ph idx="1"/>
          </p:nvPr>
        </p:nvSpPr>
        <p:spPr/>
        <p:txBody>
          <a:bodyPr/>
          <a:lstStyle/>
          <a:p>
            <a:pPr marL="0" indent="0">
              <a:buNone/>
            </a:pPr>
            <a:r>
              <a:rPr lang="en-US" sz="2800" b="1" dirty="0"/>
              <a:t>Microsoft office </a:t>
            </a:r>
            <a:r>
              <a:rPr lang="en-US" sz="2800" dirty="0"/>
              <a:t>can be seen as a form of a collection of an array of office-related application. Each of these Office-related applications has been created by the team of developers at Microsoft to cater to different uses. Microsoft in 2019 launched the latest version of its cloud-based computing platform of MS Office called Microsoft 365.</a:t>
            </a:r>
          </a:p>
          <a:p>
            <a:pPr marL="0" indent="0">
              <a:buNone/>
            </a:pPr>
            <a:endParaRPr lang="en-US" dirty="0"/>
          </a:p>
        </p:txBody>
      </p:sp>
    </p:spTree>
    <p:extLst>
      <p:ext uri="{BB962C8B-B14F-4D97-AF65-F5344CB8AC3E}">
        <p14:creationId xmlns:p14="http://schemas.microsoft.com/office/powerpoint/2010/main" val="1331449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0"/>
              </a:schemeClr>
            </a:gs>
            <a:gs pos="100000">
              <a:schemeClr val="accent4">
                <a:lumMod val="89000"/>
              </a:schemeClr>
            </a:gs>
            <a:gs pos="100000">
              <a:schemeClr val="accent4">
                <a:lumMod val="75000"/>
              </a:schemeClr>
            </a:gs>
            <a:gs pos="97000">
              <a:schemeClr val="accent4">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8634-125D-47F2-97EF-91452A6808E9}"/>
              </a:ext>
            </a:extLst>
          </p:cNvPr>
          <p:cNvSpPr>
            <a:spLocks noGrp="1"/>
          </p:cNvSpPr>
          <p:nvPr>
            <p:ph type="title"/>
          </p:nvPr>
        </p:nvSpPr>
        <p:spPr>
          <a:xfrm>
            <a:off x="899886" y="1447800"/>
            <a:ext cx="3656131" cy="845457"/>
          </a:xfrm>
        </p:spPr>
        <p:txBody>
          <a:bodyPr/>
          <a:lstStyle/>
          <a:p>
            <a:pPr algn="ctr"/>
            <a:r>
              <a:rPr lang="en-US" sz="4000" dirty="0"/>
              <a:t>Types of (key)</a:t>
            </a:r>
          </a:p>
        </p:txBody>
      </p:sp>
      <p:pic>
        <p:nvPicPr>
          <p:cNvPr id="9" name="Content Placeholder 8">
            <a:extLst>
              <a:ext uri="{FF2B5EF4-FFF2-40B4-BE49-F238E27FC236}">
                <a16:creationId xmlns:a16="http://schemas.microsoft.com/office/drawing/2014/main" id="{416F3805-46D0-4618-99FA-BAB34C7DC3E0}"/>
              </a:ext>
            </a:extLst>
          </p:cNvPr>
          <p:cNvPicPr>
            <a:picLocks noGrp="1" noChangeAspect="1"/>
          </p:cNvPicPr>
          <p:nvPr>
            <p:ph idx="1"/>
          </p:nvPr>
        </p:nvPicPr>
        <p:blipFill>
          <a:blip r:embed="rId2"/>
          <a:stretch>
            <a:fillRect/>
          </a:stretch>
        </p:blipFill>
        <p:spPr>
          <a:xfrm>
            <a:off x="4784725" y="1447800"/>
            <a:ext cx="5955846" cy="4691743"/>
          </a:xfrm>
        </p:spPr>
      </p:pic>
      <p:sp>
        <p:nvSpPr>
          <p:cNvPr id="6" name="Text Placeholder 5">
            <a:extLst>
              <a:ext uri="{FF2B5EF4-FFF2-40B4-BE49-F238E27FC236}">
                <a16:creationId xmlns:a16="http://schemas.microsoft.com/office/drawing/2014/main" id="{FA3B5770-D2D9-4EB3-8A8D-5F874515FC35}"/>
              </a:ext>
            </a:extLst>
          </p:cNvPr>
          <p:cNvSpPr>
            <a:spLocks noGrp="1"/>
          </p:cNvSpPr>
          <p:nvPr>
            <p:ph type="body" sz="half" idx="2"/>
          </p:nvPr>
        </p:nvSpPr>
        <p:spPr/>
        <p:txBody>
          <a:bodyPr>
            <a:normAutofit/>
          </a:bodyPr>
          <a:lstStyle/>
          <a:p>
            <a:pPr marL="571500" indent="-571500">
              <a:buFont typeface="Wingdings" panose="05000000000000000000" pitchFamily="2" charset="2"/>
              <a:buChar char="Ø"/>
            </a:pPr>
            <a:r>
              <a:rPr lang="en-US" sz="3600" dirty="0"/>
              <a:t>Primary key</a:t>
            </a:r>
          </a:p>
          <a:p>
            <a:pPr marL="571500" indent="-571500">
              <a:buFont typeface="Wingdings" panose="05000000000000000000" pitchFamily="2" charset="2"/>
              <a:buChar char="Ø"/>
            </a:pPr>
            <a:r>
              <a:rPr lang="en-US" sz="3600" dirty="0"/>
              <a:t>Foreign key</a:t>
            </a:r>
          </a:p>
        </p:txBody>
      </p:sp>
    </p:spTree>
    <p:extLst>
      <p:ext uri="{BB962C8B-B14F-4D97-AF65-F5344CB8AC3E}">
        <p14:creationId xmlns:p14="http://schemas.microsoft.com/office/powerpoint/2010/main" val="9912596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136D2-1EFC-4283-930B-4E2E3BD8FE5B}"/>
              </a:ext>
            </a:extLst>
          </p:cNvPr>
          <p:cNvSpPr>
            <a:spLocks noGrp="1"/>
          </p:cNvSpPr>
          <p:nvPr>
            <p:ph type="title"/>
          </p:nvPr>
        </p:nvSpPr>
        <p:spPr>
          <a:xfrm>
            <a:off x="1103312" y="145143"/>
            <a:ext cx="8947522" cy="87086"/>
          </a:xfrm>
        </p:spPr>
        <p:txBody>
          <a:bodyPr/>
          <a:lstStyle/>
          <a:p>
            <a:endParaRPr lang="en-US" sz="5400" dirty="0"/>
          </a:p>
        </p:txBody>
      </p:sp>
      <p:sp>
        <p:nvSpPr>
          <p:cNvPr id="3" name="Content Placeholder 2">
            <a:extLst>
              <a:ext uri="{FF2B5EF4-FFF2-40B4-BE49-F238E27FC236}">
                <a16:creationId xmlns:a16="http://schemas.microsoft.com/office/drawing/2014/main" id="{400C6B3D-FDFB-4E90-A1C2-FC4CD4C78CAE}"/>
              </a:ext>
            </a:extLst>
          </p:cNvPr>
          <p:cNvSpPr>
            <a:spLocks noGrp="1"/>
          </p:cNvSpPr>
          <p:nvPr>
            <p:ph idx="1"/>
          </p:nvPr>
        </p:nvSpPr>
        <p:spPr>
          <a:xfrm>
            <a:off x="275771" y="464458"/>
            <a:ext cx="11161485" cy="5783941"/>
          </a:xfrm>
        </p:spPr>
        <p:txBody>
          <a:bodyPr>
            <a:normAutofit/>
          </a:bodyPr>
          <a:lstStyle/>
          <a:p>
            <a:pPr>
              <a:buFont typeface="Wingdings" panose="05000000000000000000" pitchFamily="2" charset="2"/>
              <a:buChar char="Ø"/>
            </a:pPr>
            <a:r>
              <a:rPr lang="en-US" dirty="0">
                <a:hlinkClick r:id="rId2"/>
              </a:rPr>
              <a:t>https://www.google.com/amp/s/www.excelhelp.com/the-history-of-microsoft-excel/%3Famp</a:t>
            </a:r>
            <a:endParaRPr lang="en-US" dirty="0"/>
          </a:p>
          <a:p>
            <a:pPr>
              <a:buFont typeface="Wingdings" panose="05000000000000000000" pitchFamily="2" charset="2"/>
              <a:buChar char="Ø"/>
            </a:pPr>
            <a:r>
              <a:rPr lang="en-US" dirty="0">
                <a:hlinkClick r:id="rId3"/>
              </a:rPr>
              <a:t>https://www.google.com/url?sa=t&amp;source=web&amp;rct=j&amp;url=https://subjectguides.york.ac.uk/it-essentials/office&amp;ved=2ahUKEwjp67DroaD2AhU5SfEDHeNtBbEQFnoECD8QBQ&amp;usg=AOvVaw2ydRt_bPLbp_a29S6gMqiT</a:t>
            </a:r>
            <a:endParaRPr lang="en-US" dirty="0"/>
          </a:p>
          <a:p>
            <a:pPr>
              <a:buFont typeface="Wingdings" panose="05000000000000000000" pitchFamily="2" charset="2"/>
              <a:buChar char="Ø"/>
            </a:pPr>
            <a:r>
              <a:rPr lang="en-US" dirty="0">
                <a:hlinkClick r:id="rId4"/>
              </a:rPr>
              <a:t>https://synergetics1.wordpress.com/2016/12/08/what-are-the-advantages-and-disadvantages-of-microsoft-office-365/</a:t>
            </a:r>
            <a:endParaRPr lang="en-US" dirty="0"/>
          </a:p>
          <a:p>
            <a:pPr>
              <a:buFont typeface="Wingdings" panose="05000000000000000000" pitchFamily="2" charset="2"/>
              <a:buChar char="Ø"/>
            </a:pPr>
            <a:r>
              <a:rPr lang="en-US" dirty="0">
                <a:hlinkClick r:id="rId5"/>
              </a:rPr>
              <a:t>https://www.ibm.com/docs/en/zos-basic-skills?topic=zos-what-is-database-management-system</a:t>
            </a:r>
            <a:endParaRPr lang="en-US" dirty="0"/>
          </a:p>
          <a:p>
            <a:pPr>
              <a:buFont typeface="Wingdings" panose="05000000000000000000" pitchFamily="2" charset="2"/>
              <a:buChar char="Ø"/>
            </a:pPr>
            <a:r>
              <a:rPr lang="en-US" dirty="0">
                <a:hlinkClick r:id="rId6"/>
              </a:rPr>
              <a:t>https://byjus.com/govt-exams/ms-excel-basics/</a:t>
            </a:r>
            <a:endParaRPr lang="en-US" dirty="0"/>
          </a:p>
          <a:p>
            <a:pPr>
              <a:buFont typeface="Wingdings" panose="05000000000000000000" pitchFamily="2" charset="2"/>
              <a:buChar char="Ø"/>
            </a:pPr>
            <a:r>
              <a:rPr lang="en-US" dirty="0">
                <a:hlinkClick r:id="rId4"/>
              </a:rPr>
              <a:t>https://synergetics1.wordpress.com/2016/12/08/what-are-the-advantages-and-disadvantages-of-microsoft-office-365/</a:t>
            </a:r>
            <a:endParaRPr lang="en-US" dirty="0"/>
          </a:p>
          <a:p>
            <a:pPr>
              <a:buFont typeface="Wingdings" panose="05000000000000000000" pitchFamily="2" charset="2"/>
              <a:buChar char="Ø"/>
            </a:pPr>
            <a:r>
              <a:rPr lang="en-US" dirty="0">
                <a:hlinkClick r:id="rId2"/>
              </a:rPr>
              <a:t>https://www.google.com/amp/s/www.excelhelp.com/the-history-of-microsoft-excel/%3Famp</a:t>
            </a:r>
            <a:endParaRPr lang="en-US" dirty="0"/>
          </a:p>
        </p:txBody>
      </p:sp>
    </p:spTree>
    <p:extLst>
      <p:ext uri="{BB962C8B-B14F-4D97-AF65-F5344CB8AC3E}">
        <p14:creationId xmlns:p14="http://schemas.microsoft.com/office/powerpoint/2010/main" val="166264992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75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3C6B-904A-442A-A7BD-554DDB708042}"/>
              </a:ext>
            </a:extLst>
          </p:cNvPr>
          <p:cNvSpPr>
            <a:spLocks noGrp="1"/>
          </p:cNvSpPr>
          <p:nvPr>
            <p:ph type="title"/>
          </p:nvPr>
        </p:nvSpPr>
        <p:spPr>
          <a:xfrm>
            <a:off x="1103312" y="452719"/>
            <a:ext cx="8947522" cy="1080660"/>
          </a:xfrm>
        </p:spPr>
        <p:txBody>
          <a:bodyPr/>
          <a:lstStyle/>
          <a:p>
            <a:pPr algn="ctr"/>
            <a:r>
              <a:rPr lang="en-US" sz="4800" dirty="0"/>
              <a:t>History of MS Office</a:t>
            </a:r>
          </a:p>
        </p:txBody>
      </p:sp>
      <p:sp>
        <p:nvSpPr>
          <p:cNvPr id="3" name="Content Placeholder 2">
            <a:extLst>
              <a:ext uri="{FF2B5EF4-FFF2-40B4-BE49-F238E27FC236}">
                <a16:creationId xmlns:a16="http://schemas.microsoft.com/office/drawing/2014/main" id="{DB3DB5F3-4744-4949-94B4-1298B3F89193}"/>
              </a:ext>
            </a:extLst>
          </p:cNvPr>
          <p:cNvSpPr>
            <a:spLocks noGrp="1"/>
          </p:cNvSpPr>
          <p:nvPr>
            <p:ph idx="1"/>
          </p:nvPr>
        </p:nvSpPr>
        <p:spPr/>
        <p:txBody>
          <a:bodyPr/>
          <a:lstStyle/>
          <a:p>
            <a:pPr marL="0" indent="0">
              <a:buNone/>
            </a:pPr>
            <a:r>
              <a:rPr lang="en-US" sz="2800" dirty="0"/>
              <a:t>The history of MS Office starts </a:t>
            </a:r>
            <a:r>
              <a:rPr lang="en-US" sz="2800" dirty="0" err="1"/>
              <a:t>officually</a:t>
            </a:r>
            <a:r>
              <a:rPr lang="en-US" sz="2800" dirty="0"/>
              <a:t> from NOVEMBER 19,1990, when Office for windows (also called MS Office 1.0) came out for use with Windows 2.0. before Office 1.o, the basic elements of the package were still available as separate programs but for MS-DOS. With the publication of the first version of only three programs word, power point, excel created by </a:t>
            </a:r>
            <a:r>
              <a:rPr lang="en-US" sz="2800" dirty="0" err="1"/>
              <a:t>c++</a:t>
            </a:r>
            <a:r>
              <a:rPr lang="en-US" sz="2800" dirty="0"/>
              <a:t>(back-end)</a:t>
            </a:r>
          </a:p>
          <a:p>
            <a:pPr marL="0" indent="0">
              <a:buNone/>
            </a:pPr>
            <a:endParaRPr lang="en-US" dirty="0"/>
          </a:p>
        </p:txBody>
      </p:sp>
    </p:spTree>
    <p:extLst>
      <p:ext uri="{BB962C8B-B14F-4D97-AF65-F5344CB8AC3E}">
        <p14:creationId xmlns:p14="http://schemas.microsoft.com/office/powerpoint/2010/main" val="3944049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75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3C6B-904A-442A-A7BD-554DDB708042}"/>
              </a:ext>
            </a:extLst>
          </p:cNvPr>
          <p:cNvSpPr>
            <a:spLocks noGrp="1"/>
          </p:cNvSpPr>
          <p:nvPr>
            <p:ph type="title"/>
          </p:nvPr>
        </p:nvSpPr>
        <p:spPr>
          <a:xfrm>
            <a:off x="1103312" y="452719"/>
            <a:ext cx="8947522" cy="1080660"/>
          </a:xfrm>
        </p:spPr>
        <p:txBody>
          <a:bodyPr/>
          <a:lstStyle/>
          <a:p>
            <a:pPr algn="ctr"/>
            <a:r>
              <a:rPr lang="en-US" sz="4800" dirty="0">
                <a:solidFill>
                  <a:schemeClr val="tx1"/>
                </a:solidFill>
              </a:rPr>
              <a:t>Microsoft Office</a:t>
            </a:r>
          </a:p>
        </p:txBody>
      </p:sp>
      <p:sp>
        <p:nvSpPr>
          <p:cNvPr id="3" name="Content Placeholder 2">
            <a:extLst>
              <a:ext uri="{FF2B5EF4-FFF2-40B4-BE49-F238E27FC236}">
                <a16:creationId xmlns:a16="http://schemas.microsoft.com/office/drawing/2014/main" id="{DB3DB5F3-4744-4949-94B4-1298B3F89193}"/>
              </a:ext>
            </a:extLst>
          </p:cNvPr>
          <p:cNvSpPr>
            <a:spLocks noGrp="1"/>
          </p:cNvSpPr>
          <p:nvPr>
            <p:ph idx="1"/>
          </p:nvPr>
        </p:nvSpPr>
        <p:spPr/>
        <p:txBody>
          <a:bodyPr/>
          <a:lstStyle/>
          <a:p>
            <a:pPr marL="0" indent="0">
              <a:buNone/>
            </a:pPr>
            <a:endParaRPr lang="en-US" dirty="0"/>
          </a:p>
        </p:txBody>
      </p:sp>
      <p:sp>
        <p:nvSpPr>
          <p:cNvPr id="4" name="Arc 3">
            <a:extLst>
              <a:ext uri="{FF2B5EF4-FFF2-40B4-BE49-F238E27FC236}">
                <a16:creationId xmlns:a16="http://schemas.microsoft.com/office/drawing/2014/main" id="{A24D6636-C63F-4D08-8759-3F958F8C7728}"/>
              </a:ext>
            </a:extLst>
          </p:cNvPr>
          <p:cNvSpPr/>
          <p:nvPr/>
        </p:nvSpPr>
        <p:spPr>
          <a:xfrm rot="18949013">
            <a:off x="4963483" y="2571576"/>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Arc 4">
            <a:extLst>
              <a:ext uri="{FF2B5EF4-FFF2-40B4-BE49-F238E27FC236}">
                <a16:creationId xmlns:a16="http://schemas.microsoft.com/office/drawing/2014/main" id="{0E15265B-B78E-454B-BF0A-B26D1572319F}"/>
              </a:ext>
            </a:extLst>
          </p:cNvPr>
          <p:cNvSpPr/>
          <p:nvPr/>
        </p:nvSpPr>
        <p:spPr>
          <a:xfrm rot="8318295">
            <a:off x="4956964" y="2240993"/>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94CE8752-8BB1-438F-8818-FBA65345D264}"/>
              </a:ext>
            </a:extLst>
          </p:cNvPr>
          <p:cNvCxnSpPr>
            <a:cxnSpLocks/>
          </p:cNvCxnSpPr>
          <p:nvPr/>
        </p:nvCxnSpPr>
        <p:spPr>
          <a:xfrm>
            <a:off x="2250583" y="3385578"/>
            <a:ext cx="6363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5C215BE-0293-4FA6-B7F4-9E011A78D6ED}"/>
              </a:ext>
            </a:extLst>
          </p:cNvPr>
          <p:cNvCxnSpPr>
            <a:cxnSpLocks/>
          </p:cNvCxnSpPr>
          <p:nvPr/>
        </p:nvCxnSpPr>
        <p:spPr>
          <a:xfrm flipH="1">
            <a:off x="2142147" y="3385578"/>
            <a:ext cx="107383" cy="266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CA26486-CEDA-4443-9F7D-50566FF1F1BF}"/>
              </a:ext>
            </a:extLst>
          </p:cNvPr>
          <p:cNvCxnSpPr>
            <a:cxnSpLocks/>
          </p:cNvCxnSpPr>
          <p:nvPr/>
        </p:nvCxnSpPr>
        <p:spPr>
          <a:xfrm>
            <a:off x="3229971" y="3385578"/>
            <a:ext cx="0" cy="96089"/>
          </a:xfrm>
          <a:prstGeom prst="line">
            <a:avLst/>
          </a:prstGeom>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D94A0268-AB1A-4E38-ABF8-17532DBD2A9B}"/>
              </a:ext>
            </a:extLst>
          </p:cNvPr>
          <p:cNvSpPr/>
          <p:nvPr/>
        </p:nvSpPr>
        <p:spPr>
          <a:xfrm rot="8824470">
            <a:off x="2789974" y="3238180"/>
            <a:ext cx="922658" cy="874216"/>
          </a:xfrm>
          <a:prstGeom prst="arc">
            <a:avLst>
              <a:gd name="adj1" fmla="val 14975991"/>
              <a:gd name="adj2" fmla="val 21435655"/>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10" name="Straight Connector 9">
            <a:extLst>
              <a:ext uri="{FF2B5EF4-FFF2-40B4-BE49-F238E27FC236}">
                <a16:creationId xmlns:a16="http://schemas.microsoft.com/office/drawing/2014/main" id="{9B46F8BF-D6A4-4D12-9AB1-D976FA38E6D4}"/>
              </a:ext>
            </a:extLst>
          </p:cNvPr>
          <p:cNvCxnSpPr>
            <a:cxnSpLocks/>
          </p:cNvCxnSpPr>
          <p:nvPr/>
        </p:nvCxnSpPr>
        <p:spPr>
          <a:xfrm>
            <a:off x="4347363" y="3385578"/>
            <a:ext cx="0" cy="121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5A9EAE-24B3-47E5-873C-F1BFCAACED81}"/>
              </a:ext>
            </a:extLst>
          </p:cNvPr>
          <p:cNvCxnSpPr>
            <a:cxnSpLocks/>
          </p:cNvCxnSpPr>
          <p:nvPr/>
        </p:nvCxnSpPr>
        <p:spPr>
          <a:xfrm>
            <a:off x="5414163" y="3385578"/>
            <a:ext cx="0" cy="121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5183C0-3DA2-4F75-A4D7-9A36C1801A00}"/>
              </a:ext>
            </a:extLst>
          </p:cNvPr>
          <p:cNvCxnSpPr>
            <a:cxnSpLocks/>
          </p:cNvCxnSpPr>
          <p:nvPr/>
        </p:nvCxnSpPr>
        <p:spPr>
          <a:xfrm>
            <a:off x="6404763" y="3385578"/>
            <a:ext cx="0" cy="121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B16788-36EF-4AE1-96B2-604EBB0B775E}"/>
              </a:ext>
            </a:extLst>
          </p:cNvPr>
          <p:cNvCxnSpPr>
            <a:cxnSpLocks/>
          </p:cNvCxnSpPr>
          <p:nvPr/>
        </p:nvCxnSpPr>
        <p:spPr>
          <a:xfrm>
            <a:off x="7631152" y="3385578"/>
            <a:ext cx="0" cy="109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1C8104-A794-4B32-AAA7-B0D18F30F6EC}"/>
              </a:ext>
            </a:extLst>
          </p:cNvPr>
          <p:cNvCxnSpPr>
            <a:cxnSpLocks/>
          </p:cNvCxnSpPr>
          <p:nvPr/>
        </p:nvCxnSpPr>
        <p:spPr>
          <a:xfrm>
            <a:off x="8614563" y="3385578"/>
            <a:ext cx="0" cy="97291"/>
          </a:xfrm>
          <a:prstGeom prst="line">
            <a:avLst/>
          </a:prstGeom>
        </p:spPr>
        <p:style>
          <a:lnRef idx="1">
            <a:schemeClr val="accent1"/>
          </a:lnRef>
          <a:fillRef idx="0">
            <a:schemeClr val="accent1"/>
          </a:fillRef>
          <a:effectRef idx="0">
            <a:schemeClr val="accent1"/>
          </a:effectRef>
          <a:fontRef idx="minor">
            <a:schemeClr val="tx1"/>
          </a:fontRef>
        </p:style>
      </p:cxnSp>
      <p:sp>
        <p:nvSpPr>
          <p:cNvPr id="15" name="Arc 14">
            <a:extLst>
              <a:ext uri="{FF2B5EF4-FFF2-40B4-BE49-F238E27FC236}">
                <a16:creationId xmlns:a16="http://schemas.microsoft.com/office/drawing/2014/main" id="{9E1DA866-67B7-42F2-A551-A87C7D06A066}"/>
              </a:ext>
            </a:extLst>
          </p:cNvPr>
          <p:cNvSpPr/>
          <p:nvPr/>
        </p:nvSpPr>
        <p:spPr>
          <a:xfrm rot="8396950">
            <a:off x="3901136" y="3158259"/>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A8210E05-5C1C-477B-BB28-0AE77F3768B9}"/>
              </a:ext>
            </a:extLst>
          </p:cNvPr>
          <p:cNvSpPr/>
          <p:nvPr/>
        </p:nvSpPr>
        <p:spPr>
          <a:xfrm rot="8238281">
            <a:off x="5011814" y="3189686"/>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7" name="Arc 16">
            <a:extLst>
              <a:ext uri="{FF2B5EF4-FFF2-40B4-BE49-F238E27FC236}">
                <a16:creationId xmlns:a16="http://schemas.microsoft.com/office/drawing/2014/main" id="{A89C90DD-97BD-4131-8B3E-CDD9DC1769C6}"/>
              </a:ext>
            </a:extLst>
          </p:cNvPr>
          <p:cNvSpPr/>
          <p:nvPr/>
        </p:nvSpPr>
        <p:spPr>
          <a:xfrm rot="8290220">
            <a:off x="5998974" y="3156838"/>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320CC20E-1AB9-4990-80BA-F8E54C3DF6C9}"/>
              </a:ext>
            </a:extLst>
          </p:cNvPr>
          <p:cNvSpPr/>
          <p:nvPr/>
        </p:nvSpPr>
        <p:spPr>
          <a:xfrm rot="8381349">
            <a:off x="7274421" y="3169762"/>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19" name="Straight Connector 18">
            <a:extLst>
              <a:ext uri="{FF2B5EF4-FFF2-40B4-BE49-F238E27FC236}">
                <a16:creationId xmlns:a16="http://schemas.microsoft.com/office/drawing/2014/main" id="{1C40505D-EF94-4B10-8CA5-8D8B56C71A83}"/>
              </a:ext>
            </a:extLst>
          </p:cNvPr>
          <p:cNvCxnSpPr>
            <a:cxnSpLocks/>
          </p:cNvCxnSpPr>
          <p:nvPr/>
        </p:nvCxnSpPr>
        <p:spPr>
          <a:xfrm>
            <a:off x="5420683" y="3165084"/>
            <a:ext cx="0" cy="2480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492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75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3C6B-904A-442A-A7BD-554DDB708042}"/>
              </a:ext>
            </a:extLst>
          </p:cNvPr>
          <p:cNvSpPr>
            <a:spLocks noGrp="1"/>
          </p:cNvSpPr>
          <p:nvPr>
            <p:ph type="title"/>
          </p:nvPr>
        </p:nvSpPr>
        <p:spPr>
          <a:xfrm>
            <a:off x="1103312" y="452719"/>
            <a:ext cx="8947522" cy="1080660"/>
          </a:xfrm>
        </p:spPr>
        <p:txBody>
          <a:bodyPr/>
          <a:lstStyle/>
          <a:p>
            <a:pPr algn="ctr"/>
            <a:r>
              <a:rPr lang="en-US" sz="4800" dirty="0"/>
              <a:t>Programs of MS Office</a:t>
            </a:r>
          </a:p>
        </p:txBody>
      </p:sp>
      <p:sp>
        <p:nvSpPr>
          <p:cNvPr id="3" name="Content Placeholder 2">
            <a:extLst>
              <a:ext uri="{FF2B5EF4-FFF2-40B4-BE49-F238E27FC236}">
                <a16:creationId xmlns:a16="http://schemas.microsoft.com/office/drawing/2014/main" id="{DB3DB5F3-4744-4949-94B4-1298B3F89193}"/>
              </a:ext>
            </a:extLst>
          </p:cNvPr>
          <p:cNvSpPr>
            <a:spLocks noGrp="1"/>
          </p:cNvSpPr>
          <p:nvPr>
            <p:ph idx="1"/>
          </p:nvPr>
        </p:nvSpPr>
        <p:spPr/>
        <p:txBody>
          <a:bodyPr>
            <a:normAutofit fontScale="77500" lnSpcReduction="20000"/>
          </a:bodyPr>
          <a:lstStyle/>
          <a:p>
            <a:r>
              <a:rPr lang="en-US" sz="2000" b="1" dirty="0"/>
              <a:t>MS word</a:t>
            </a:r>
            <a:r>
              <a:rPr lang="en-US" sz="2000" dirty="0"/>
              <a:t>: is a word processor that lets users make and edit text documents, such as reports, letters and resumes and run spell-checks on writing.</a:t>
            </a:r>
          </a:p>
          <a:p>
            <a:r>
              <a:rPr lang="en-US" sz="2000" dirty="0"/>
              <a:t>MS power point: allows you to visually display information, using anything from basic slideshows to professional multimedia presentations.</a:t>
            </a:r>
          </a:p>
          <a:p>
            <a:r>
              <a:rPr lang="en-US" sz="2000" b="1" dirty="0"/>
              <a:t>MS Access</a:t>
            </a:r>
            <a:r>
              <a:rPr lang="en-US" sz="2000" dirty="0"/>
              <a:t>: is a database management system that allows you to link and use data from other sources, manipulate the data you have gathered in different ways, as well as create simple business applications.</a:t>
            </a:r>
          </a:p>
          <a:p>
            <a:r>
              <a:rPr lang="en-US" sz="2000" b="1" dirty="0"/>
              <a:t>MS Excel</a:t>
            </a:r>
            <a:r>
              <a:rPr lang="en-US" sz="2000" dirty="0"/>
              <a:t>: is an electronic spreadsheet program that helps you store, organize and manipulate data by creating simple to complex spreadsheets.</a:t>
            </a:r>
          </a:p>
          <a:p>
            <a:r>
              <a:rPr lang="en-US" sz="2000" b="1" dirty="0"/>
              <a:t>MS publis</a:t>
            </a:r>
            <a:r>
              <a:rPr lang="en-US" sz="2000" dirty="0"/>
              <a:t>her: is graphic design app that gives users creating material for marketing or publications more options in the layout and design of their document</a:t>
            </a:r>
          </a:p>
          <a:p>
            <a:r>
              <a:rPr lang="en-US" sz="2000" b="1" dirty="0"/>
              <a:t>MS OneNote</a:t>
            </a:r>
            <a:r>
              <a:rPr lang="en-US" sz="2000" dirty="0"/>
              <a:t>: is a digital alternative to a paper notebook that allows you to create, organize and share your notes easily.</a:t>
            </a:r>
          </a:p>
          <a:p>
            <a:r>
              <a:rPr lang="en-US" sz="2000" b="1" dirty="0"/>
              <a:t>MS outlook</a:t>
            </a:r>
            <a:r>
              <a:rPr lang="en-US" sz="2000" dirty="0"/>
              <a:t>:is a personal information manager mainly used for emails but that can also be used to store calendars and contact information, manage tasks as well organize meeting</a:t>
            </a:r>
          </a:p>
          <a:p>
            <a:pPr marL="0" indent="0">
              <a:buNone/>
            </a:pPr>
            <a:endParaRPr lang="en-US" dirty="0"/>
          </a:p>
        </p:txBody>
      </p:sp>
    </p:spTree>
    <p:extLst>
      <p:ext uri="{BB962C8B-B14F-4D97-AF65-F5344CB8AC3E}">
        <p14:creationId xmlns:p14="http://schemas.microsoft.com/office/powerpoint/2010/main" val="246510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75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3C6B-904A-442A-A7BD-554DDB708042}"/>
              </a:ext>
            </a:extLst>
          </p:cNvPr>
          <p:cNvSpPr>
            <a:spLocks noGrp="1"/>
          </p:cNvSpPr>
          <p:nvPr>
            <p:ph type="title"/>
          </p:nvPr>
        </p:nvSpPr>
        <p:spPr>
          <a:xfrm>
            <a:off x="1103312" y="452718"/>
            <a:ext cx="8947522" cy="1274481"/>
          </a:xfrm>
        </p:spPr>
        <p:txBody>
          <a:bodyPr/>
          <a:lstStyle/>
          <a:p>
            <a:pPr algn="ctr"/>
            <a:r>
              <a:rPr lang="en-US" sz="4000" dirty="0"/>
              <a:t>What are the advantages and disadvantages of MS Office 365</a:t>
            </a:r>
          </a:p>
        </p:txBody>
      </p:sp>
      <p:sp>
        <p:nvSpPr>
          <p:cNvPr id="3" name="Content Placeholder 2">
            <a:extLst>
              <a:ext uri="{FF2B5EF4-FFF2-40B4-BE49-F238E27FC236}">
                <a16:creationId xmlns:a16="http://schemas.microsoft.com/office/drawing/2014/main" id="{DB3DB5F3-4744-4949-94B4-1298B3F89193}"/>
              </a:ext>
            </a:extLst>
          </p:cNvPr>
          <p:cNvSpPr>
            <a:spLocks noGrp="1"/>
          </p:cNvSpPr>
          <p:nvPr>
            <p:ph idx="1"/>
          </p:nvPr>
        </p:nvSpPr>
        <p:spPr/>
        <p:txBody>
          <a:bodyPr>
            <a:normAutofit fontScale="92500" lnSpcReduction="20000"/>
          </a:bodyPr>
          <a:lstStyle/>
          <a:p>
            <a:r>
              <a:rPr lang="en-US" dirty="0"/>
              <a:t>ADVANTAGES</a:t>
            </a:r>
            <a:endParaRPr lang="en-US" sz="2400" dirty="0"/>
          </a:p>
          <a:p>
            <a:pPr lvl="1">
              <a:buFont typeface="Wingdings" panose="05000000000000000000" pitchFamily="2" charset="2"/>
              <a:buChar char="Ø"/>
            </a:pPr>
            <a:r>
              <a:rPr lang="en-US" sz="1800" dirty="0"/>
              <a:t>Cost effective</a:t>
            </a:r>
          </a:p>
          <a:p>
            <a:pPr lvl="1">
              <a:buFont typeface="Wingdings" panose="05000000000000000000" pitchFamily="2" charset="2"/>
              <a:buChar char="Ø"/>
            </a:pPr>
            <a:r>
              <a:rPr lang="en-US" sz="1800" dirty="0"/>
              <a:t>Storage drive</a:t>
            </a:r>
          </a:p>
          <a:p>
            <a:pPr lvl="1">
              <a:buFont typeface="Wingdings" panose="05000000000000000000" pitchFamily="2" charset="2"/>
              <a:buChar char="Ø"/>
            </a:pPr>
            <a:r>
              <a:rPr lang="en-US" sz="1800" dirty="0"/>
              <a:t>Easy access to files</a:t>
            </a:r>
          </a:p>
          <a:p>
            <a:pPr lvl="1">
              <a:buFont typeface="Wingdings" panose="05000000000000000000" pitchFamily="2" charset="2"/>
              <a:buChar char="Ø"/>
            </a:pPr>
            <a:r>
              <a:rPr lang="en-US" sz="1800" dirty="0"/>
              <a:t>Email is accessible and affordable</a:t>
            </a:r>
          </a:p>
          <a:p>
            <a:pPr lvl="1">
              <a:buFont typeface="Wingdings" panose="05000000000000000000" pitchFamily="2" charset="2"/>
              <a:buChar char="Ø"/>
            </a:pPr>
            <a:r>
              <a:rPr lang="en-US" sz="1800" dirty="0" err="1"/>
              <a:t>Scalility</a:t>
            </a:r>
            <a:r>
              <a:rPr lang="en-US" sz="1800" dirty="0"/>
              <a:t>  </a:t>
            </a:r>
          </a:p>
          <a:p>
            <a:pPr lvl="1">
              <a:buFont typeface="Wingdings" panose="05000000000000000000" pitchFamily="2" charset="2"/>
              <a:buChar char="Ø"/>
            </a:pPr>
            <a:r>
              <a:rPr lang="en-US" sz="1800" dirty="0"/>
              <a:t>Additional tools</a:t>
            </a:r>
          </a:p>
          <a:p>
            <a:r>
              <a:rPr lang="en-US" dirty="0"/>
              <a:t>DISADVANTAGES</a:t>
            </a:r>
          </a:p>
          <a:p>
            <a:pPr lvl="1">
              <a:buFont typeface="Wingdings" panose="05000000000000000000" pitchFamily="2" charset="2"/>
              <a:buChar char="Ø"/>
            </a:pPr>
            <a:r>
              <a:rPr lang="en-US" sz="1800" dirty="0"/>
              <a:t>Cost considerations</a:t>
            </a:r>
          </a:p>
          <a:p>
            <a:pPr lvl="1">
              <a:buFont typeface="Wingdings" panose="05000000000000000000" pitchFamily="2" charset="2"/>
              <a:buChar char="Ø"/>
            </a:pPr>
            <a:r>
              <a:rPr lang="en-US" sz="1800" dirty="0"/>
              <a:t>Infrastructure </a:t>
            </a:r>
            <a:r>
              <a:rPr lang="en-US" sz="1800" dirty="0" err="1"/>
              <a:t>confinguration</a:t>
            </a:r>
            <a:endParaRPr lang="en-US" sz="1800" dirty="0"/>
          </a:p>
          <a:p>
            <a:pPr lvl="1">
              <a:buFont typeface="Wingdings" panose="05000000000000000000" pitchFamily="2" charset="2"/>
              <a:buChar char="Ø"/>
            </a:pPr>
            <a:r>
              <a:rPr lang="en-US" sz="1800" dirty="0"/>
              <a:t>Data security</a:t>
            </a:r>
          </a:p>
          <a:p>
            <a:pPr lvl="1">
              <a:buFont typeface="Wingdings" panose="05000000000000000000" pitchFamily="2" charset="2"/>
              <a:buChar char="Ø"/>
            </a:pPr>
            <a:r>
              <a:rPr lang="en-US" sz="1800" dirty="0"/>
              <a:t>Email quotas and limitations</a:t>
            </a:r>
          </a:p>
          <a:p>
            <a:pPr marL="0" indent="0">
              <a:buNone/>
            </a:pPr>
            <a:endParaRPr lang="en-US" dirty="0"/>
          </a:p>
        </p:txBody>
      </p:sp>
    </p:spTree>
    <p:extLst>
      <p:ext uri="{BB962C8B-B14F-4D97-AF65-F5344CB8AC3E}">
        <p14:creationId xmlns:p14="http://schemas.microsoft.com/office/powerpoint/2010/main" val="578689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002060"/>
            </a:gs>
            <a:gs pos="100000">
              <a:schemeClr val="accent5">
                <a:lumMod val="89000"/>
              </a:schemeClr>
            </a:gs>
            <a:gs pos="100000">
              <a:schemeClr val="accent5">
                <a:lumMod val="75000"/>
              </a:schemeClr>
            </a:gs>
            <a:gs pos="100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37BC-8195-40DB-8903-A998F895F23F}"/>
              </a:ext>
            </a:extLst>
          </p:cNvPr>
          <p:cNvSpPr>
            <a:spLocks noGrp="1"/>
          </p:cNvSpPr>
          <p:nvPr>
            <p:ph type="title"/>
          </p:nvPr>
        </p:nvSpPr>
        <p:spPr>
          <a:xfrm>
            <a:off x="1103312" y="452718"/>
            <a:ext cx="8947522" cy="940653"/>
          </a:xfrm>
        </p:spPr>
        <p:txBody>
          <a:bodyPr/>
          <a:lstStyle/>
          <a:p>
            <a:pPr algn="ctr"/>
            <a:r>
              <a:rPr lang="en-US" sz="5400" dirty="0"/>
              <a:t>Microsoft Word</a:t>
            </a:r>
          </a:p>
        </p:txBody>
      </p:sp>
      <p:pic>
        <p:nvPicPr>
          <p:cNvPr id="9" name="Content Placeholder 8">
            <a:extLst>
              <a:ext uri="{FF2B5EF4-FFF2-40B4-BE49-F238E27FC236}">
                <a16:creationId xmlns:a16="http://schemas.microsoft.com/office/drawing/2014/main" id="{A9EB54B4-D77B-467F-B684-061A2EAE89D5}"/>
              </a:ext>
            </a:extLst>
          </p:cNvPr>
          <p:cNvPicPr>
            <a:picLocks noGrp="1" noChangeAspect="1"/>
          </p:cNvPicPr>
          <p:nvPr>
            <p:ph idx="1"/>
          </p:nvPr>
        </p:nvPicPr>
        <p:blipFill>
          <a:blip r:embed="rId2"/>
          <a:stretch>
            <a:fillRect/>
          </a:stretch>
        </p:blipFill>
        <p:spPr>
          <a:xfrm>
            <a:off x="972457" y="1393371"/>
            <a:ext cx="8723085" cy="5011911"/>
          </a:xfrm>
        </p:spPr>
      </p:pic>
    </p:spTree>
    <p:extLst>
      <p:ext uri="{BB962C8B-B14F-4D97-AF65-F5344CB8AC3E}">
        <p14:creationId xmlns:p14="http://schemas.microsoft.com/office/powerpoint/2010/main" val="15240545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213</TotalTime>
  <Words>2014</Words>
  <Application>Microsoft Office PowerPoint</Application>
  <PresentationFormat>Widescreen</PresentationFormat>
  <Paragraphs>189</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Algerian</vt:lpstr>
      <vt:lpstr>Arial</vt:lpstr>
      <vt:lpstr>Century Gothic</vt:lpstr>
      <vt:lpstr>Wingdings</vt:lpstr>
      <vt:lpstr>Wingdings 3</vt:lpstr>
      <vt:lpstr>Ion</vt:lpstr>
      <vt:lpstr>Microsoft Office</vt:lpstr>
      <vt:lpstr>outline</vt:lpstr>
      <vt:lpstr>Introduction</vt:lpstr>
      <vt:lpstr>What is Microsoft Office?</vt:lpstr>
      <vt:lpstr>History of MS Office</vt:lpstr>
      <vt:lpstr>Microsoft Office</vt:lpstr>
      <vt:lpstr>Programs of MS Office</vt:lpstr>
      <vt:lpstr>What are the advantages and disadvantages of MS Office 365</vt:lpstr>
      <vt:lpstr>Microsoft Word</vt:lpstr>
      <vt:lpstr>Introduction of microsoft word</vt:lpstr>
      <vt:lpstr>What is microsoft word</vt:lpstr>
      <vt:lpstr>Powerpoint</vt:lpstr>
      <vt:lpstr>Create a new presentation</vt:lpstr>
      <vt:lpstr>Add a slide</vt:lpstr>
      <vt:lpstr> save</vt:lpstr>
      <vt:lpstr>Rename a presentation</vt:lpstr>
      <vt:lpstr>How to Make a PowerPoint Presentation (Step-by-Step)</vt:lpstr>
      <vt:lpstr>Uses of PowerPoint Presentation</vt:lpstr>
      <vt:lpstr>PowerPoint Presentation</vt:lpstr>
      <vt:lpstr>PowerPoint Presentation</vt:lpstr>
      <vt:lpstr>PowerPoint Presentation</vt:lpstr>
      <vt:lpstr>PowerPoint Presentation</vt:lpstr>
      <vt:lpstr>Advantages of PowerPoint </vt:lpstr>
      <vt:lpstr>Disadvantages of PowerPoint </vt:lpstr>
      <vt:lpstr>What is Microsoft Excel?</vt:lpstr>
      <vt:lpstr>How to open MS Excel ?  </vt:lpstr>
      <vt:lpstr> </vt:lpstr>
      <vt:lpstr> </vt:lpstr>
      <vt:lpstr>Features of Microsoft excel  </vt:lpstr>
      <vt:lpstr>Basic Parts of Microsoft Excel Window: </vt:lpstr>
      <vt:lpstr>Some functions of MS Excel </vt:lpstr>
      <vt:lpstr>What are advantages and disadvantages of Microsoft Excel ? </vt:lpstr>
      <vt:lpstr>Microsoft Access</vt:lpstr>
      <vt:lpstr>Data Base</vt:lpstr>
      <vt:lpstr>Example of Data Base</vt:lpstr>
      <vt:lpstr>A database management system (or DBMS) is essentially nothing more than a computerized data-keeping system. Users of the system are given facilities to perform several kinds of operations on such a system for either manipulation of the data in the database or the management of the database structure itself</vt:lpstr>
      <vt:lpstr>PowerPoint Presentation</vt:lpstr>
      <vt:lpstr>Data Base contains one more tables</vt:lpstr>
      <vt:lpstr>Tables and Relationship</vt:lpstr>
      <vt:lpstr>Types of (key)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Office</dc:title>
  <dc:creator>roza</dc:creator>
  <cp:lastModifiedBy>roza</cp:lastModifiedBy>
  <cp:revision>1</cp:revision>
  <dcterms:created xsi:type="dcterms:W3CDTF">2022-02-27T18:01:08Z</dcterms:created>
  <dcterms:modified xsi:type="dcterms:W3CDTF">2022-02-27T21:34:35Z</dcterms:modified>
</cp:coreProperties>
</file>